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media/image10.svg" ContentType="image/svg+xml"/>
  <Override PartName="/ppt/media/image13.svg" ContentType="image/svg+xml"/>
  <Override PartName="/ppt/media/image24.svg" ContentType="image/svg+xml"/>
  <Override PartName="/ppt/media/image26.svg" ContentType="image/svg+xml"/>
  <Override PartName="/ppt/media/image28.svg" ContentType="image/svg+xml"/>
  <Override PartName="/ppt/media/image30.svg" ContentType="image/svg+xml"/>
  <Override PartName="/ppt/media/image4.svg" ContentType="image/svg+xml"/>
  <Override PartName="/ppt/media/image8.svg" ContentType="image/svg+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Lst>
  <p:sldSz cx="18288000" cy="10287000"/>
  <p:notesSz cx="6858000" cy="9144000"/>
  <p:embeddedFontLst>
    <p:embeddedFont>
      <p:font typeface="思源黑体" panose="020B0800000000000000" charset="-122"/>
      <p:regular r:id="rId16"/>
    </p:embeddedFont>
    <p:embeddedFont>
      <p:font typeface="字由点字典黑" panose="00020600040101010101" charset="-122"/>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7" Type="http://schemas.openxmlformats.org/officeDocument/2006/relationships/font" Target="fonts/font2.fntdata"/><Relationship Id="rId16" Type="http://schemas.openxmlformats.org/officeDocument/2006/relationships/font" Target="fonts/font1.fntdata"/><Relationship Id="rId15" Type="http://schemas.openxmlformats.org/officeDocument/2006/relationships/tableStyles" Target="tableStyles.xml"/><Relationship Id="rId14" Type="http://schemas.openxmlformats.org/officeDocument/2006/relationships/viewProps" Target="viewProps.xml"/><Relationship Id="rId13" Type="http://schemas.openxmlformats.org/officeDocument/2006/relationships/presProps" Target="presProps.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9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9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sv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11.png"/><Relationship Id="rId4" Type="http://schemas.openxmlformats.org/officeDocument/2006/relationships/image" Target="../media/image10.svg"/><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11.png"/><Relationship Id="rId3" Type="http://schemas.openxmlformats.org/officeDocument/2006/relationships/image" Target="../media/image14.jpeg"/><Relationship Id="rId2" Type="http://schemas.openxmlformats.org/officeDocument/2006/relationships/image" Target="../media/image13.svg"/><Relationship Id="rId1" Type="http://schemas.openxmlformats.org/officeDocument/2006/relationships/image" Target="../media/image12.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5.jpe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8.jpeg"/><Relationship Id="rId3" Type="http://schemas.openxmlformats.org/officeDocument/2006/relationships/image" Target="../media/image17.jpeg"/><Relationship Id="rId2" Type="http://schemas.openxmlformats.org/officeDocument/2006/relationships/image" Target="../media/image13.svg"/><Relationship Id="rId1" Type="http://schemas.openxmlformats.org/officeDocument/2006/relationships/image" Target="../media/image16.pn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0.jpeg"/><Relationship Id="rId3" Type="http://schemas.openxmlformats.org/officeDocument/2006/relationships/image" Target="../media/image19.jpeg"/><Relationship Id="rId2" Type="http://schemas.openxmlformats.org/officeDocument/2006/relationships/image" Target="../media/image13.svg"/><Relationship Id="rId1" Type="http://schemas.openxmlformats.org/officeDocument/2006/relationships/image" Target="../media/image16.pn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1.jpeg"/><Relationship Id="rId2" Type="http://schemas.openxmlformats.org/officeDocument/2006/relationships/image" Target="../media/image13.svg"/><Relationship Id="rId1"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2.jpeg"/></Relationships>
</file>

<file path=ppt/slides/_rels/slide9.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30.svg"/><Relationship Id="rId7" Type="http://schemas.openxmlformats.org/officeDocument/2006/relationships/image" Target="../media/image29.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s>
</file>

<file path=ppt/slides/_rels/slide10.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2.png"/><Relationship Id="rId2" Type="http://schemas.openxmlformats.org/officeDocument/2006/relationships/image" Target="../media/image4.svg"/><Relationship Id="rId1"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
            <a:stretch>
              <a:fillRect t="-9066" b="-24267"/>
            </a:stretch>
          </a:blipFill>
        </p:spPr>
      </p:sp>
      <p:sp>
        <p:nvSpPr>
          <p:cNvPr id="3" name="Freeform 3"/>
          <p:cNvSpPr/>
          <p:nvPr/>
        </p:nvSpPr>
        <p:spPr>
          <a:xfrm rot="997003">
            <a:off x="4441428" y="-4020416"/>
            <a:ext cx="15139818" cy="15139818"/>
          </a:xfrm>
          <a:custGeom>
            <a:avLst/>
            <a:gdLst/>
            <a:ahLst/>
            <a:cxnLst/>
            <a:rect l="l" t="t" r="r" b="b"/>
            <a:pathLst>
              <a:path w="15139818" h="15139818">
                <a:moveTo>
                  <a:pt x="0" y="0"/>
                </a:moveTo>
                <a:lnTo>
                  <a:pt x="15139818" y="0"/>
                </a:lnTo>
                <a:lnTo>
                  <a:pt x="15139818" y="15139818"/>
                </a:lnTo>
                <a:lnTo>
                  <a:pt x="0" y="15139818"/>
                </a:lnTo>
                <a:lnTo>
                  <a:pt x="0" y="0"/>
                </a:lnTo>
                <a:close/>
              </a:path>
            </a:pathLst>
          </a:custGeom>
          <a:blipFill>
            <a:blip r:embed="rId2">
              <a:alphaModFix amt="50000"/>
            </a:blip>
            <a:stretch>
              <a:fillRect/>
            </a:stretch>
          </a:blipFill>
        </p:spPr>
      </p:sp>
      <p:grpSp>
        <p:nvGrpSpPr>
          <p:cNvPr id="4" name="Group 4"/>
          <p:cNvGrpSpPr/>
          <p:nvPr/>
        </p:nvGrpSpPr>
        <p:grpSpPr>
          <a:xfrm rot="0">
            <a:off x="719138" y="8083615"/>
            <a:ext cx="275455" cy="275456"/>
            <a:chOff x="0" y="0"/>
            <a:chExt cx="367274" cy="367274"/>
          </a:xfrm>
        </p:grpSpPr>
        <p:sp>
          <p:nvSpPr>
            <p:cNvPr id="5" name="Freeform 5"/>
            <p:cNvSpPr/>
            <p:nvPr/>
          </p:nvSpPr>
          <p:spPr>
            <a:xfrm>
              <a:off x="0" y="0"/>
              <a:ext cx="367284" cy="367284"/>
            </a:xfrm>
            <a:custGeom>
              <a:avLst/>
              <a:gdLst/>
              <a:ahLst/>
              <a:cxnLst/>
              <a:rect l="l" t="t" r="r" b="b"/>
              <a:pathLst>
                <a:path w="367284" h="367284">
                  <a:moveTo>
                    <a:pt x="0" y="0"/>
                  </a:moveTo>
                  <a:lnTo>
                    <a:pt x="367284" y="0"/>
                  </a:lnTo>
                  <a:lnTo>
                    <a:pt x="367284" y="367284"/>
                  </a:lnTo>
                  <a:lnTo>
                    <a:pt x="0" y="367284"/>
                  </a:lnTo>
                  <a:close/>
                </a:path>
              </a:pathLst>
            </a:custGeom>
            <a:solidFill>
              <a:srgbClr val="12C2E9"/>
            </a:solidFill>
          </p:spPr>
        </p:sp>
      </p:grpSp>
      <p:grpSp>
        <p:nvGrpSpPr>
          <p:cNvPr id="6" name="Group 6"/>
          <p:cNvGrpSpPr/>
          <p:nvPr/>
        </p:nvGrpSpPr>
        <p:grpSpPr>
          <a:xfrm rot="0">
            <a:off x="721565" y="8636414"/>
            <a:ext cx="275455" cy="275456"/>
            <a:chOff x="0" y="0"/>
            <a:chExt cx="367274" cy="367274"/>
          </a:xfrm>
        </p:grpSpPr>
        <p:sp>
          <p:nvSpPr>
            <p:cNvPr id="7" name="Freeform 7"/>
            <p:cNvSpPr/>
            <p:nvPr/>
          </p:nvSpPr>
          <p:spPr>
            <a:xfrm>
              <a:off x="0" y="0"/>
              <a:ext cx="367284" cy="367284"/>
            </a:xfrm>
            <a:custGeom>
              <a:avLst/>
              <a:gdLst/>
              <a:ahLst/>
              <a:cxnLst/>
              <a:rect l="l" t="t" r="r" b="b"/>
              <a:pathLst>
                <a:path w="367284" h="367284">
                  <a:moveTo>
                    <a:pt x="0" y="0"/>
                  </a:moveTo>
                  <a:lnTo>
                    <a:pt x="367284" y="0"/>
                  </a:lnTo>
                  <a:lnTo>
                    <a:pt x="367284" y="367284"/>
                  </a:lnTo>
                  <a:lnTo>
                    <a:pt x="0" y="367284"/>
                  </a:lnTo>
                  <a:close/>
                </a:path>
              </a:pathLst>
            </a:custGeom>
            <a:solidFill>
              <a:srgbClr val="C471ED"/>
            </a:solidFill>
          </p:spPr>
        </p:sp>
      </p:grpSp>
      <p:sp>
        <p:nvSpPr>
          <p:cNvPr id="8" name="Freeform 8"/>
          <p:cNvSpPr/>
          <p:nvPr/>
        </p:nvSpPr>
        <p:spPr>
          <a:xfrm>
            <a:off x="10039643" y="7407983"/>
            <a:ext cx="6398250" cy="6398250"/>
          </a:xfrm>
          <a:custGeom>
            <a:avLst/>
            <a:gdLst/>
            <a:ahLst/>
            <a:cxnLst/>
            <a:rect l="l" t="t" r="r" b="b"/>
            <a:pathLst>
              <a:path w="6398250" h="6398250">
                <a:moveTo>
                  <a:pt x="0" y="0"/>
                </a:moveTo>
                <a:lnTo>
                  <a:pt x="6398249" y="0"/>
                </a:lnTo>
                <a:lnTo>
                  <a:pt x="6398249" y="6398250"/>
                </a:lnTo>
                <a:lnTo>
                  <a:pt x="0" y="639825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9" name="Freeform 9"/>
          <p:cNvSpPr/>
          <p:nvPr/>
        </p:nvSpPr>
        <p:spPr>
          <a:xfrm>
            <a:off x="9494352" y="534069"/>
            <a:ext cx="6943540" cy="8930598"/>
          </a:xfrm>
          <a:custGeom>
            <a:avLst/>
            <a:gdLst/>
            <a:ahLst/>
            <a:cxnLst/>
            <a:rect l="l" t="t" r="r" b="b"/>
            <a:pathLst>
              <a:path w="6943540" h="8930598">
                <a:moveTo>
                  <a:pt x="0" y="0"/>
                </a:moveTo>
                <a:lnTo>
                  <a:pt x="6943540" y="0"/>
                </a:lnTo>
                <a:lnTo>
                  <a:pt x="6943540" y="8930598"/>
                </a:lnTo>
                <a:lnTo>
                  <a:pt x="0" y="8930598"/>
                </a:lnTo>
                <a:lnTo>
                  <a:pt x="0" y="0"/>
                </a:lnTo>
                <a:close/>
              </a:path>
            </a:pathLst>
          </a:custGeom>
          <a:blipFill>
            <a:blip r:embed="rId5"/>
            <a:stretch>
              <a:fillRect/>
            </a:stretch>
          </a:blipFill>
        </p:spPr>
      </p:sp>
      <p:sp>
        <p:nvSpPr>
          <p:cNvPr id="10" name="Freeform 10"/>
          <p:cNvSpPr/>
          <p:nvPr/>
        </p:nvSpPr>
        <p:spPr>
          <a:xfrm>
            <a:off x="719138" y="814887"/>
            <a:ext cx="869038" cy="869038"/>
          </a:xfrm>
          <a:custGeom>
            <a:avLst/>
            <a:gdLst/>
            <a:ahLst/>
            <a:cxnLst/>
            <a:rect l="l" t="t" r="r" b="b"/>
            <a:pathLst>
              <a:path w="869038" h="869038">
                <a:moveTo>
                  <a:pt x="0" y="0"/>
                </a:moveTo>
                <a:lnTo>
                  <a:pt x="869037" y="0"/>
                </a:lnTo>
                <a:lnTo>
                  <a:pt x="869037" y="869038"/>
                </a:lnTo>
                <a:lnTo>
                  <a:pt x="0" y="8690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1" name="Freeform 11"/>
          <p:cNvSpPr/>
          <p:nvPr/>
        </p:nvSpPr>
        <p:spPr>
          <a:xfrm>
            <a:off x="15635037" y="814887"/>
            <a:ext cx="1933825" cy="367427"/>
          </a:xfrm>
          <a:custGeom>
            <a:avLst/>
            <a:gdLst/>
            <a:ahLst/>
            <a:cxnLst/>
            <a:rect l="l" t="t" r="r" b="b"/>
            <a:pathLst>
              <a:path w="1933825" h="367427">
                <a:moveTo>
                  <a:pt x="0" y="0"/>
                </a:moveTo>
                <a:lnTo>
                  <a:pt x="1933825" y="0"/>
                </a:lnTo>
                <a:lnTo>
                  <a:pt x="1933825" y="367427"/>
                </a:lnTo>
                <a:lnTo>
                  <a:pt x="0" y="367427"/>
                </a:lnTo>
                <a:lnTo>
                  <a:pt x="0" y="0"/>
                </a:lnTo>
                <a:close/>
              </a:path>
            </a:pathLst>
          </a:custGeom>
          <a:blipFill>
            <a:blip r:embed="rId6"/>
            <a:stretch>
              <a:fillRect/>
            </a:stretch>
          </a:blipFill>
        </p:spPr>
      </p:sp>
      <p:sp>
        <p:nvSpPr>
          <p:cNvPr id="12" name="TextBox 12"/>
          <p:cNvSpPr txBox="1"/>
          <p:nvPr/>
        </p:nvSpPr>
        <p:spPr>
          <a:xfrm>
            <a:off x="1496877" y="2777679"/>
            <a:ext cx="9003483" cy="3211830"/>
          </a:xfrm>
          <a:prstGeom prst="rect">
            <a:avLst/>
          </a:prstGeom>
        </p:spPr>
        <p:txBody>
          <a:bodyPr lIns="0" tIns="0" rIns="0" bIns="0" rtlCol="0" anchor="t">
            <a:spAutoFit/>
          </a:bodyPr>
          <a:lstStyle/>
          <a:p>
            <a:pPr algn="l">
              <a:lnSpc>
                <a:spcPts val="12960"/>
              </a:lnSpc>
            </a:pPr>
            <a:r>
              <a:rPr lang="en-US" sz="9000" b="1" spc="144">
                <a:solidFill>
                  <a:srgbClr val="F2F2F2"/>
                </a:solidFill>
                <a:latin typeface="思源黑体 Bold"/>
                <a:ea typeface="思源黑体 Bold"/>
                <a:cs typeface="思源黑体 Bold"/>
                <a:sym typeface="思源黑体 Bold"/>
              </a:rPr>
              <a:t>赛乐园</a:t>
            </a:r>
            <a:endParaRPr lang="en-US" sz="9000" b="1" spc="144">
              <a:solidFill>
                <a:srgbClr val="F2F2F2"/>
              </a:solidFill>
              <a:latin typeface="思源黑体 Bold"/>
              <a:ea typeface="思源黑体 Bold"/>
              <a:cs typeface="思源黑体 Bold"/>
              <a:sym typeface="思源黑体 Bold"/>
            </a:endParaRPr>
          </a:p>
          <a:p>
            <a:pPr algn="l">
              <a:lnSpc>
                <a:spcPts val="12960"/>
              </a:lnSpc>
            </a:pPr>
            <a:r>
              <a:rPr lang="en-US" sz="9000" b="1" spc="150">
                <a:solidFill>
                  <a:srgbClr val="F2F2F2"/>
                </a:solidFill>
                <a:latin typeface="思源黑体 Bold"/>
                <a:ea typeface="思源黑体 Bold"/>
                <a:cs typeface="思源黑体 Bold"/>
                <a:sym typeface="思源黑体 Bold"/>
              </a:rPr>
              <a:t>阶段性成果展示</a:t>
            </a:r>
            <a:endParaRPr lang="en-US" sz="9000" b="1" spc="150">
              <a:solidFill>
                <a:srgbClr val="F2F2F2"/>
              </a:solidFill>
              <a:latin typeface="思源黑体 Bold"/>
              <a:ea typeface="思源黑体 Bold"/>
              <a:cs typeface="思源黑体 Bold"/>
              <a:sym typeface="思源黑体 Bold"/>
            </a:endParaRPr>
          </a:p>
        </p:txBody>
      </p:sp>
      <p:sp>
        <p:nvSpPr>
          <p:cNvPr id="13" name="TextBox 13"/>
          <p:cNvSpPr txBox="1"/>
          <p:nvPr/>
        </p:nvSpPr>
        <p:spPr>
          <a:xfrm>
            <a:off x="1084041" y="8059314"/>
            <a:ext cx="3017520" cy="266700"/>
          </a:xfrm>
          <a:prstGeom prst="rect">
            <a:avLst/>
          </a:prstGeom>
        </p:spPr>
        <p:txBody>
          <a:bodyPr lIns="0" tIns="0" rIns="0" bIns="0" rtlCol="0" anchor="t">
            <a:spAutoFit/>
          </a:bodyPr>
          <a:lstStyle/>
          <a:p>
            <a:pPr algn="l">
              <a:lnSpc>
                <a:spcPts val="2160"/>
              </a:lnSpc>
            </a:pPr>
            <a:r>
              <a:rPr lang="en-US" sz="1800" spc="149">
                <a:solidFill>
                  <a:srgbClr val="FFFFFF"/>
                </a:solidFill>
                <a:latin typeface="思源黑体" panose="020B0800000000000000" charset="-122"/>
                <a:ea typeface="思源黑体" panose="020B0800000000000000" charset="-122"/>
                <a:cs typeface="思源黑体" panose="020B0800000000000000" charset="-122"/>
                <a:sym typeface="思源黑体" panose="020B0800000000000000" charset="-122"/>
              </a:rPr>
              <a:t>陈秋实</a:t>
            </a:r>
            <a:endParaRPr lang="en-US" sz="1800" spc="149">
              <a:solidFill>
                <a:srgbClr val="FFFFFF"/>
              </a:solidFill>
              <a:latin typeface="思源黑体" panose="020B0800000000000000" charset="-122"/>
              <a:ea typeface="思源黑体" panose="020B0800000000000000" charset="-122"/>
              <a:cs typeface="思源黑体" panose="020B0800000000000000" charset="-122"/>
              <a:sym typeface="思源黑体" panose="020B0800000000000000" charset="-122"/>
            </a:endParaRPr>
          </a:p>
        </p:txBody>
      </p:sp>
      <p:sp>
        <p:nvSpPr>
          <p:cNvPr id="14" name="TextBox 14"/>
          <p:cNvSpPr txBox="1"/>
          <p:nvPr/>
        </p:nvSpPr>
        <p:spPr>
          <a:xfrm>
            <a:off x="1088460" y="8612112"/>
            <a:ext cx="3017520" cy="266700"/>
          </a:xfrm>
          <a:prstGeom prst="rect">
            <a:avLst/>
          </a:prstGeom>
        </p:spPr>
        <p:txBody>
          <a:bodyPr lIns="0" tIns="0" rIns="0" bIns="0" rtlCol="0" anchor="t">
            <a:spAutoFit/>
          </a:bodyPr>
          <a:lstStyle/>
          <a:p>
            <a:pPr algn="l">
              <a:lnSpc>
                <a:spcPts val="2160"/>
              </a:lnSpc>
            </a:pPr>
            <a:r>
              <a:rPr lang="en-US" sz="1800" spc="149">
                <a:solidFill>
                  <a:srgbClr val="FFFFFF"/>
                </a:solidFill>
                <a:latin typeface="思源黑体" panose="020B0800000000000000" charset="-122"/>
                <a:ea typeface="思源黑体" panose="020B0800000000000000" charset="-122"/>
                <a:cs typeface="思源黑体" panose="020B0800000000000000" charset="-122"/>
                <a:sym typeface="思源黑体" panose="020B0800000000000000" charset="-122"/>
              </a:rPr>
              <a:t>程乐之</a:t>
            </a:r>
            <a:endParaRPr lang="en-US" sz="1800" spc="149">
              <a:solidFill>
                <a:srgbClr val="FFFFFF"/>
              </a:solidFill>
              <a:latin typeface="思源黑体" panose="020B0800000000000000" charset="-122"/>
              <a:ea typeface="思源黑体" panose="020B0800000000000000" charset="-122"/>
              <a:cs typeface="思源黑体" panose="020B0800000000000000" charset="-122"/>
              <a:sym typeface="思源黑体" panose="020B0800000000000000" charset="-122"/>
            </a:endParaRPr>
          </a:p>
        </p:txBody>
      </p:sp>
      <p:sp>
        <p:nvSpPr>
          <p:cNvPr id="15" name="Freeform 15"/>
          <p:cNvSpPr/>
          <p:nvPr/>
        </p:nvSpPr>
        <p:spPr>
          <a:xfrm>
            <a:off x="17568862" y="4708981"/>
            <a:ext cx="869038" cy="869038"/>
          </a:xfrm>
          <a:custGeom>
            <a:avLst/>
            <a:gdLst/>
            <a:ahLst/>
            <a:cxnLst/>
            <a:rect l="l" t="t" r="r" b="b"/>
            <a:pathLst>
              <a:path w="869038" h="869038">
                <a:moveTo>
                  <a:pt x="0" y="0"/>
                </a:moveTo>
                <a:lnTo>
                  <a:pt x="869038" y="0"/>
                </a:lnTo>
                <a:lnTo>
                  <a:pt x="869038" y="869038"/>
                </a:lnTo>
                <a:lnTo>
                  <a:pt x="0" y="8690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rot="0">
            <a:off x="17082135" y="825818"/>
            <a:ext cx="486728" cy="388621"/>
            <a:chOff x="0" y="0"/>
            <a:chExt cx="648970" cy="518162"/>
          </a:xfrm>
        </p:grpSpPr>
        <p:grpSp>
          <p:nvGrpSpPr>
            <p:cNvPr id="3" name="Group 3"/>
            <p:cNvGrpSpPr/>
            <p:nvPr/>
          </p:nvGrpSpPr>
          <p:grpSpPr>
            <a:xfrm rot="0">
              <a:off x="0" y="0"/>
              <a:ext cx="648970" cy="91438"/>
              <a:chOff x="0" y="0"/>
              <a:chExt cx="648970" cy="91438"/>
            </a:xfrm>
          </p:grpSpPr>
          <p:sp>
            <p:nvSpPr>
              <p:cNvPr id="4" name="Freeform 4"/>
              <p:cNvSpPr/>
              <p:nvPr/>
            </p:nvSpPr>
            <p:spPr>
              <a:xfrm>
                <a:off x="0" y="0"/>
                <a:ext cx="648970" cy="91440"/>
              </a:xfrm>
              <a:custGeom>
                <a:avLst/>
                <a:gdLst/>
                <a:ahLst/>
                <a:cxnLst/>
                <a:rect l="l" t="t" r="r" b="b"/>
                <a:pathLst>
                  <a:path w="648970" h="91440">
                    <a:moveTo>
                      <a:pt x="0" y="0"/>
                    </a:moveTo>
                    <a:lnTo>
                      <a:pt x="648970" y="0"/>
                    </a:lnTo>
                    <a:lnTo>
                      <a:pt x="648970" y="91440"/>
                    </a:lnTo>
                    <a:lnTo>
                      <a:pt x="0" y="91440"/>
                    </a:lnTo>
                    <a:close/>
                  </a:path>
                </a:pathLst>
              </a:custGeom>
              <a:solidFill>
                <a:srgbClr val="595959"/>
              </a:solidFill>
            </p:spPr>
          </p:sp>
        </p:grpSp>
        <p:grpSp>
          <p:nvGrpSpPr>
            <p:cNvPr id="5" name="Group 5"/>
            <p:cNvGrpSpPr/>
            <p:nvPr/>
          </p:nvGrpSpPr>
          <p:grpSpPr>
            <a:xfrm rot="0">
              <a:off x="0" y="213362"/>
              <a:ext cx="648970" cy="91438"/>
              <a:chOff x="0" y="0"/>
              <a:chExt cx="648970" cy="91438"/>
            </a:xfrm>
          </p:grpSpPr>
          <p:sp>
            <p:nvSpPr>
              <p:cNvPr id="6" name="Freeform 6"/>
              <p:cNvSpPr/>
              <p:nvPr/>
            </p:nvSpPr>
            <p:spPr>
              <a:xfrm>
                <a:off x="0" y="0"/>
                <a:ext cx="648970" cy="91440"/>
              </a:xfrm>
              <a:custGeom>
                <a:avLst/>
                <a:gdLst/>
                <a:ahLst/>
                <a:cxnLst/>
                <a:rect l="l" t="t" r="r" b="b"/>
                <a:pathLst>
                  <a:path w="648970" h="91440">
                    <a:moveTo>
                      <a:pt x="0" y="0"/>
                    </a:moveTo>
                    <a:lnTo>
                      <a:pt x="648970" y="0"/>
                    </a:lnTo>
                    <a:lnTo>
                      <a:pt x="648970" y="91440"/>
                    </a:lnTo>
                    <a:lnTo>
                      <a:pt x="0" y="91440"/>
                    </a:lnTo>
                    <a:close/>
                  </a:path>
                </a:pathLst>
              </a:custGeom>
              <a:solidFill>
                <a:srgbClr val="595959"/>
              </a:solidFill>
            </p:spPr>
          </p:sp>
        </p:grpSp>
        <p:grpSp>
          <p:nvGrpSpPr>
            <p:cNvPr id="7" name="Group 7"/>
            <p:cNvGrpSpPr/>
            <p:nvPr/>
          </p:nvGrpSpPr>
          <p:grpSpPr>
            <a:xfrm rot="0">
              <a:off x="0" y="426724"/>
              <a:ext cx="648970" cy="91438"/>
              <a:chOff x="0" y="0"/>
              <a:chExt cx="648970" cy="91438"/>
            </a:xfrm>
          </p:grpSpPr>
          <p:sp>
            <p:nvSpPr>
              <p:cNvPr id="8" name="Freeform 8"/>
              <p:cNvSpPr/>
              <p:nvPr/>
            </p:nvSpPr>
            <p:spPr>
              <a:xfrm>
                <a:off x="0" y="0"/>
                <a:ext cx="648970" cy="91440"/>
              </a:xfrm>
              <a:custGeom>
                <a:avLst/>
                <a:gdLst/>
                <a:ahLst/>
                <a:cxnLst/>
                <a:rect l="l" t="t" r="r" b="b"/>
                <a:pathLst>
                  <a:path w="648970" h="91440">
                    <a:moveTo>
                      <a:pt x="0" y="0"/>
                    </a:moveTo>
                    <a:lnTo>
                      <a:pt x="648970" y="0"/>
                    </a:lnTo>
                    <a:lnTo>
                      <a:pt x="648970" y="91440"/>
                    </a:lnTo>
                    <a:lnTo>
                      <a:pt x="0" y="91440"/>
                    </a:lnTo>
                    <a:close/>
                  </a:path>
                </a:pathLst>
              </a:custGeom>
              <a:solidFill>
                <a:srgbClr val="595959"/>
              </a:solidFill>
            </p:spPr>
          </p:sp>
        </p:grpSp>
      </p:grpSp>
      <p:sp>
        <p:nvSpPr>
          <p:cNvPr id="9" name="Freeform 9"/>
          <p:cNvSpPr/>
          <p:nvPr/>
        </p:nvSpPr>
        <p:spPr>
          <a:xfrm>
            <a:off x="6794603" y="2906329"/>
            <a:ext cx="5018049" cy="4114800"/>
          </a:xfrm>
          <a:custGeom>
            <a:avLst/>
            <a:gdLst/>
            <a:ahLst/>
            <a:cxnLst/>
            <a:rect l="l" t="t" r="r" b="b"/>
            <a:pathLst>
              <a:path w="5018049" h="4114800">
                <a:moveTo>
                  <a:pt x="0" y="0"/>
                </a:moveTo>
                <a:lnTo>
                  <a:pt x="5018049" y="0"/>
                </a:lnTo>
                <a:lnTo>
                  <a:pt x="5018049" y="4114801"/>
                </a:lnTo>
                <a:lnTo>
                  <a:pt x="0" y="4114801"/>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10" name="Freeform 10"/>
          <p:cNvSpPr/>
          <p:nvPr/>
        </p:nvSpPr>
        <p:spPr>
          <a:xfrm>
            <a:off x="8050242" y="4020941"/>
            <a:ext cx="2187517" cy="1570560"/>
          </a:xfrm>
          <a:custGeom>
            <a:avLst/>
            <a:gdLst/>
            <a:ahLst/>
            <a:cxnLst/>
            <a:rect l="l" t="t" r="r" b="b"/>
            <a:pathLst>
              <a:path w="2187517" h="1570560">
                <a:moveTo>
                  <a:pt x="0" y="0"/>
                </a:moveTo>
                <a:lnTo>
                  <a:pt x="2187517" y="0"/>
                </a:lnTo>
                <a:lnTo>
                  <a:pt x="2187517" y="1570560"/>
                </a:lnTo>
                <a:lnTo>
                  <a:pt x="0" y="157056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1" name="TextBox 11"/>
          <p:cNvSpPr txBox="1"/>
          <p:nvPr/>
        </p:nvSpPr>
        <p:spPr>
          <a:xfrm>
            <a:off x="662092" y="765081"/>
            <a:ext cx="2611875" cy="466725"/>
          </a:xfrm>
          <a:prstGeom prst="rect">
            <a:avLst/>
          </a:prstGeom>
        </p:spPr>
        <p:txBody>
          <a:bodyPr lIns="0" tIns="0" rIns="0" bIns="0" rtlCol="0" anchor="t">
            <a:spAutoFit/>
          </a:bodyPr>
          <a:lstStyle/>
          <a:p>
            <a:pPr algn="l">
              <a:lnSpc>
                <a:spcPts val="3600"/>
              </a:lnSpc>
            </a:pPr>
            <a:r>
              <a:rPr lang="en-US" sz="3000" b="1" spc="150">
                <a:solidFill>
                  <a:srgbClr val="FFFFFF"/>
                </a:solidFill>
                <a:latin typeface="思源黑体 Heavy"/>
                <a:ea typeface="思源黑体 Heavy"/>
                <a:cs typeface="思源黑体 Heavy"/>
                <a:sym typeface="思源黑体 Heavy"/>
              </a:rPr>
              <a:t>成果汇总概览</a:t>
            </a:r>
            <a:endParaRPr lang="en-US" sz="3000" b="1" spc="150">
              <a:solidFill>
                <a:srgbClr val="FFFFFF"/>
              </a:solidFill>
              <a:latin typeface="思源黑体 Heavy"/>
              <a:ea typeface="思源黑体 Heavy"/>
              <a:cs typeface="思源黑体 Heavy"/>
              <a:sym typeface="思源黑体 Heavy"/>
            </a:endParaRPr>
          </a:p>
        </p:txBody>
      </p:sp>
      <p:sp>
        <p:nvSpPr>
          <p:cNvPr id="12" name="TextBox 12"/>
          <p:cNvSpPr txBox="1"/>
          <p:nvPr/>
        </p:nvSpPr>
        <p:spPr>
          <a:xfrm>
            <a:off x="662092" y="1283331"/>
            <a:ext cx="2611875" cy="228600"/>
          </a:xfrm>
          <a:prstGeom prst="rect">
            <a:avLst/>
          </a:prstGeom>
        </p:spPr>
        <p:txBody>
          <a:bodyPr lIns="0" tIns="0" rIns="0" bIns="0" rtlCol="0" anchor="t">
            <a:spAutoFit/>
          </a:bodyPr>
          <a:lstStyle/>
          <a:p>
            <a:pPr algn="l">
              <a:lnSpc>
                <a:spcPts val="1800"/>
              </a:lnSpc>
            </a:pPr>
            <a:r>
              <a:rPr lang="en-US" sz="1500">
                <a:solidFill>
                  <a:srgbClr val="A6A6A6"/>
                </a:solidFill>
                <a:latin typeface="思源黑体 Thin"/>
                <a:ea typeface="思源黑体 Thin"/>
                <a:cs typeface="思源黑体 Thin"/>
                <a:sym typeface="思源黑体 Thin"/>
              </a:rPr>
              <a:t>REVIEW OF WORK CONTENT</a:t>
            </a:r>
            <a:endParaRPr lang="en-US" sz="1500">
              <a:solidFill>
                <a:srgbClr val="A6A6A6"/>
              </a:solidFill>
              <a:latin typeface="思源黑体 Thin"/>
              <a:ea typeface="思源黑体 Thin"/>
              <a:cs typeface="思源黑体 Thin"/>
              <a:sym typeface="思源黑体 Thin"/>
            </a:endParaRPr>
          </a:p>
        </p:txBody>
      </p:sp>
      <p:grpSp>
        <p:nvGrpSpPr>
          <p:cNvPr id="13" name="Group 13"/>
          <p:cNvGrpSpPr/>
          <p:nvPr/>
        </p:nvGrpSpPr>
        <p:grpSpPr>
          <a:xfrm rot="0">
            <a:off x="12660546" y="2159753"/>
            <a:ext cx="4792594" cy="1156338"/>
            <a:chOff x="0" y="0"/>
            <a:chExt cx="6390126" cy="1541784"/>
          </a:xfrm>
        </p:grpSpPr>
        <p:sp>
          <p:nvSpPr>
            <p:cNvPr id="14" name="TextBox 14"/>
            <p:cNvSpPr txBox="1"/>
            <p:nvPr/>
          </p:nvSpPr>
          <p:spPr>
            <a:xfrm>
              <a:off x="0" y="1114937"/>
              <a:ext cx="6390126" cy="426847"/>
            </a:xfrm>
            <a:prstGeom prst="rect">
              <a:avLst/>
            </a:prstGeom>
          </p:spPr>
          <p:txBody>
            <a:bodyPr lIns="0" tIns="0" rIns="0" bIns="0" rtlCol="0" anchor="t">
              <a:spAutoFit/>
            </a:bodyPr>
            <a:lstStyle/>
            <a:p>
              <a:pPr algn="l">
                <a:lnSpc>
                  <a:spcPts val="2810"/>
                </a:lnSpc>
              </a:pPr>
              <a:r>
                <a:rPr lang="en-US" sz="1800" spc="149">
                  <a:solidFill>
                    <a:srgbClr val="A6A6A6"/>
                  </a:solidFill>
                  <a:latin typeface="思源黑体 Thin"/>
                  <a:ea typeface="思源黑体 Thin"/>
                  <a:cs typeface="思源黑体 Thin"/>
                  <a:sym typeface="思源黑体 Thin"/>
                </a:rPr>
                <a:t>与第一次汇报并没有太大的改动</a:t>
              </a:r>
              <a:endParaRPr lang="en-US" sz="1800" spc="149">
                <a:solidFill>
                  <a:srgbClr val="A6A6A6"/>
                </a:solidFill>
                <a:latin typeface="思源黑体 Thin"/>
                <a:ea typeface="思源黑体 Thin"/>
                <a:cs typeface="思源黑体 Thin"/>
                <a:sym typeface="思源黑体 Thin"/>
              </a:endParaRPr>
            </a:p>
          </p:txBody>
        </p:sp>
        <p:sp>
          <p:nvSpPr>
            <p:cNvPr id="15" name="TextBox 15"/>
            <p:cNvSpPr txBox="1"/>
            <p:nvPr/>
          </p:nvSpPr>
          <p:spPr>
            <a:xfrm>
              <a:off x="0" y="-95250"/>
              <a:ext cx="6390126" cy="641858"/>
            </a:xfrm>
            <a:prstGeom prst="rect">
              <a:avLst/>
            </a:prstGeom>
          </p:spPr>
          <p:txBody>
            <a:bodyPr lIns="0" tIns="0" rIns="0" bIns="0" rtlCol="0" anchor="t">
              <a:spAutoFit/>
            </a:bodyPr>
            <a:lstStyle/>
            <a:p>
              <a:pPr algn="l">
                <a:lnSpc>
                  <a:spcPts val="4210"/>
                </a:lnSpc>
              </a:pPr>
              <a:r>
                <a:rPr lang="en-US" sz="2700" b="1" spc="150">
                  <a:solidFill>
                    <a:srgbClr val="FFFFFF"/>
                  </a:solidFill>
                  <a:latin typeface="思源黑体 Heavy"/>
                  <a:ea typeface="思源黑体 Heavy"/>
                  <a:cs typeface="思源黑体 Heavy"/>
                  <a:sym typeface="思源黑体 Heavy"/>
                </a:rPr>
                <a:t>主题及花园名称</a:t>
              </a:r>
              <a:endParaRPr lang="en-US" sz="2700" b="1" spc="150">
                <a:solidFill>
                  <a:srgbClr val="FFFFFF"/>
                </a:solidFill>
                <a:latin typeface="思源黑体 Heavy"/>
                <a:ea typeface="思源黑体 Heavy"/>
                <a:cs typeface="思源黑体 Heavy"/>
                <a:sym typeface="思源黑体 Heavy"/>
              </a:endParaRPr>
            </a:p>
          </p:txBody>
        </p:sp>
        <p:sp>
          <p:nvSpPr>
            <p:cNvPr id="16" name="TextBox 16"/>
            <p:cNvSpPr txBox="1"/>
            <p:nvPr/>
          </p:nvSpPr>
          <p:spPr>
            <a:xfrm>
              <a:off x="0" y="754376"/>
              <a:ext cx="6390126" cy="304800"/>
            </a:xfrm>
            <a:prstGeom prst="rect">
              <a:avLst/>
            </a:prstGeom>
          </p:spPr>
          <p:txBody>
            <a:bodyPr lIns="0" tIns="0" rIns="0" bIns="0" rtlCol="0" anchor="t">
              <a:spAutoFit/>
            </a:bodyPr>
            <a:lstStyle/>
            <a:p>
              <a:pPr algn="l">
                <a:lnSpc>
                  <a:spcPts val="1800"/>
                </a:lnSpc>
              </a:pPr>
            </a:p>
          </p:txBody>
        </p:sp>
      </p:grpSp>
      <p:grpSp>
        <p:nvGrpSpPr>
          <p:cNvPr id="17" name="Group 17"/>
          <p:cNvGrpSpPr/>
          <p:nvPr/>
        </p:nvGrpSpPr>
        <p:grpSpPr>
          <a:xfrm rot="0">
            <a:off x="12660546" y="6085773"/>
            <a:ext cx="4792594" cy="1165863"/>
            <a:chOff x="0" y="0"/>
            <a:chExt cx="6390126" cy="1554484"/>
          </a:xfrm>
        </p:grpSpPr>
        <p:sp>
          <p:nvSpPr>
            <p:cNvPr id="18" name="TextBox 18"/>
            <p:cNvSpPr txBox="1"/>
            <p:nvPr/>
          </p:nvSpPr>
          <p:spPr>
            <a:xfrm>
              <a:off x="0" y="1127637"/>
              <a:ext cx="6390126" cy="426847"/>
            </a:xfrm>
            <a:prstGeom prst="rect">
              <a:avLst/>
            </a:prstGeom>
          </p:spPr>
          <p:txBody>
            <a:bodyPr lIns="0" tIns="0" rIns="0" bIns="0" rtlCol="0" anchor="t">
              <a:spAutoFit/>
            </a:bodyPr>
            <a:lstStyle/>
            <a:p>
              <a:pPr algn="l">
                <a:lnSpc>
                  <a:spcPts val="2810"/>
                </a:lnSpc>
              </a:pPr>
              <a:r>
                <a:rPr lang="en-US" sz="1800" spc="149">
                  <a:solidFill>
                    <a:srgbClr val="A6A6A6"/>
                  </a:solidFill>
                  <a:latin typeface="思源黑体 Thin"/>
                  <a:ea typeface="思源黑体 Thin"/>
                  <a:cs typeface="思源黑体 Thin"/>
                  <a:sym typeface="思源黑体 Thin"/>
                </a:rPr>
                <a:t>纯手工绘制</a:t>
              </a:r>
              <a:endParaRPr lang="en-US" sz="1800" spc="149">
                <a:solidFill>
                  <a:srgbClr val="A6A6A6"/>
                </a:solidFill>
                <a:latin typeface="思源黑体 Thin"/>
                <a:ea typeface="思源黑体 Thin"/>
                <a:cs typeface="思源黑体 Thin"/>
                <a:sym typeface="思源黑体 Thin"/>
              </a:endParaRPr>
            </a:p>
          </p:txBody>
        </p:sp>
        <p:sp>
          <p:nvSpPr>
            <p:cNvPr id="19" name="TextBox 19"/>
            <p:cNvSpPr txBox="1"/>
            <p:nvPr/>
          </p:nvSpPr>
          <p:spPr>
            <a:xfrm>
              <a:off x="0" y="-95250"/>
              <a:ext cx="6390126" cy="641858"/>
            </a:xfrm>
            <a:prstGeom prst="rect">
              <a:avLst/>
            </a:prstGeom>
          </p:spPr>
          <p:txBody>
            <a:bodyPr lIns="0" tIns="0" rIns="0" bIns="0" rtlCol="0" anchor="t">
              <a:spAutoFit/>
            </a:bodyPr>
            <a:lstStyle/>
            <a:p>
              <a:pPr algn="l">
                <a:lnSpc>
                  <a:spcPts val="4210"/>
                </a:lnSpc>
              </a:pPr>
              <a:r>
                <a:rPr lang="en-US" sz="2700" b="1" spc="150">
                  <a:solidFill>
                    <a:srgbClr val="FFFFFF"/>
                  </a:solidFill>
                  <a:latin typeface="思源黑体 Heavy"/>
                  <a:ea typeface="思源黑体 Heavy"/>
                  <a:cs typeface="思源黑体 Heavy"/>
                  <a:sym typeface="思源黑体 Heavy"/>
                </a:rPr>
                <a:t>平面图</a:t>
              </a:r>
              <a:endParaRPr lang="en-US" sz="2700" b="1" spc="150">
                <a:solidFill>
                  <a:srgbClr val="FFFFFF"/>
                </a:solidFill>
                <a:latin typeface="思源黑体 Heavy"/>
                <a:ea typeface="思源黑体 Heavy"/>
                <a:cs typeface="思源黑体 Heavy"/>
                <a:sym typeface="思源黑体 Heavy"/>
              </a:endParaRPr>
            </a:p>
          </p:txBody>
        </p:sp>
      </p:grpSp>
      <p:grpSp>
        <p:nvGrpSpPr>
          <p:cNvPr id="20" name="Group 20"/>
          <p:cNvGrpSpPr/>
          <p:nvPr/>
        </p:nvGrpSpPr>
        <p:grpSpPr>
          <a:xfrm rot="0">
            <a:off x="1371600" y="2159753"/>
            <a:ext cx="4231980" cy="1156338"/>
            <a:chOff x="0" y="0"/>
            <a:chExt cx="5642640" cy="1541784"/>
          </a:xfrm>
        </p:grpSpPr>
        <p:sp>
          <p:nvSpPr>
            <p:cNvPr id="21" name="TextBox 21"/>
            <p:cNvSpPr txBox="1"/>
            <p:nvPr/>
          </p:nvSpPr>
          <p:spPr>
            <a:xfrm>
              <a:off x="0" y="1114937"/>
              <a:ext cx="5642640" cy="426847"/>
            </a:xfrm>
            <a:prstGeom prst="rect">
              <a:avLst/>
            </a:prstGeom>
          </p:spPr>
          <p:txBody>
            <a:bodyPr lIns="0" tIns="0" rIns="0" bIns="0" rtlCol="0" anchor="t">
              <a:spAutoFit/>
            </a:bodyPr>
            <a:lstStyle/>
            <a:p>
              <a:pPr algn="r">
                <a:lnSpc>
                  <a:spcPts val="2810"/>
                </a:lnSpc>
              </a:pPr>
              <a:r>
                <a:rPr lang="en-US" sz="1800" spc="149">
                  <a:solidFill>
                    <a:srgbClr val="A6A6A6"/>
                  </a:solidFill>
                  <a:latin typeface="思源黑体 Thin"/>
                  <a:ea typeface="思源黑体 Thin"/>
                  <a:cs typeface="思源黑体 Thin"/>
                  <a:sym typeface="思源黑体 Thin"/>
                </a:rPr>
                <a:t>推进迅速</a:t>
              </a:r>
              <a:endParaRPr lang="en-US" sz="1800" spc="149">
                <a:solidFill>
                  <a:srgbClr val="A6A6A6"/>
                </a:solidFill>
                <a:latin typeface="思源黑体 Thin"/>
                <a:ea typeface="思源黑体 Thin"/>
                <a:cs typeface="思源黑体 Thin"/>
                <a:sym typeface="思源黑体 Thin"/>
              </a:endParaRPr>
            </a:p>
          </p:txBody>
        </p:sp>
        <p:sp>
          <p:nvSpPr>
            <p:cNvPr id="22" name="TextBox 22"/>
            <p:cNvSpPr txBox="1"/>
            <p:nvPr/>
          </p:nvSpPr>
          <p:spPr>
            <a:xfrm>
              <a:off x="20174" y="-95250"/>
              <a:ext cx="5622466" cy="641858"/>
            </a:xfrm>
            <a:prstGeom prst="rect">
              <a:avLst/>
            </a:prstGeom>
          </p:spPr>
          <p:txBody>
            <a:bodyPr lIns="0" tIns="0" rIns="0" bIns="0" rtlCol="0" anchor="t">
              <a:spAutoFit/>
            </a:bodyPr>
            <a:lstStyle/>
            <a:p>
              <a:pPr algn="r">
                <a:lnSpc>
                  <a:spcPts val="4210"/>
                </a:lnSpc>
              </a:pPr>
              <a:r>
                <a:rPr lang="en-US" sz="2700" b="1" spc="150">
                  <a:solidFill>
                    <a:srgbClr val="FFFFFF"/>
                  </a:solidFill>
                  <a:latin typeface="思源黑体 Heavy"/>
                  <a:ea typeface="思源黑体 Heavy"/>
                  <a:cs typeface="思源黑体 Heavy"/>
                  <a:sym typeface="思源黑体 Heavy"/>
                </a:rPr>
                <a:t>目前进度展示</a:t>
              </a:r>
              <a:endParaRPr lang="en-US" sz="2700" b="1" spc="150">
                <a:solidFill>
                  <a:srgbClr val="FFFFFF"/>
                </a:solidFill>
                <a:latin typeface="思源黑体 Heavy"/>
                <a:ea typeface="思源黑体 Heavy"/>
                <a:cs typeface="思源黑体 Heavy"/>
                <a:sym typeface="思源黑体 Heavy"/>
              </a:endParaRPr>
            </a:p>
          </p:txBody>
        </p:sp>
      </p:grpSp>
      <p:grpSp>
        <p:nvGrpSpPr>
          <p:cNvPr id="23" name="Group 23"/>
          <p:cNvGrpSpPr/>
          <p:nvPr/>
        </p:nvGrpSpPr>
        <p:grpSpPr>
          <a:xfrm rot="0">
            <a:off x="1371600" y="6085773"/>
            <a:ext cx="4247111" cy="1165863"/>
            <a:chOff x="0" y="0"/>
            <a:chExt cx="5662814" cy="1554484"/>
          </a:xfrm>
        </p:grpSpPr>
        <p:sp>
          <p:nvSpPr>
            <p:cNvPr id="24" name="TextBox 24"/>
            <p:cNvSpPr txBox="1"/>
            <p:nvPr/>
          </p:nvSpPr>
          <p:spPr>
            <a:xfrm>
              <a:off x="20174" y="1127637"/>
              <a:ext cx="5642640" cy="426847"/>
            </a:xfrm>
            <a:prstGeom prst="rect">
              <a:avLst/>
            </a:prstGeom>
          </p:spPr>
          <p:txBody>
            <a:bodyPr lIns="0" tIns="0" rIns="0" bIns="0" rtlCol="0" anchor="t">
              <a:spAutoFit/>
            </a:bodyPr>
            <a:lstStyle/>
            <a:p>
              <a:pPr algn="r">
                <a:lnSpc>
                  <a:spcPts val="2810"/>
                </a:lnSpc>
              </a:pPr>
              <a:r>
                <a:rPr lang="en-US" sz="1800" spc="149">
                  <a:solidFill>
                    <a:srgbClr val="A6A6A6"/>
                  </a:solidFill>
                  <a:latin typeface="思源黑体 Thin"/>
                  <a:ea typeface="思源黑体 Thin"/>
                  <a:cs typeface="思源黑体 Thin"/>
                  <a:sym typeface="思源黑体 Thin"/>
                </a:rPr>
                <a:t>令人着迷的深海走廊</a:t>
              </a:r>
              <a:endParaRPr lang="en-US" sz="1800" spc="149">
                <a:solidFill>
                  <a:srgbClr val="A6A6A6"/>
                </a:solidFill>
                <a:latin typeface="思源黑体 Thin"/>
                <a:ea typeface="思源黑体 Thin"/>
                <a:cs typeface="思源黑体 Thin"/>
                <a:sym typeface="思源黑体 Thin"/>
              </a:endParaRPr>
            </a:p>
          </p:txBody>
        </p:sp>
        <p:sp>
          <p:nvSpPr>
            <p:cNvPr id="25" name="TextBox 25"/>
            <p:cNvSpPr txBox="1"/>
            <p:nvPr/>
          </p:nvSpPr>
          <p:spPr>
            <a:xfrm>
              <a:off x="0" y="-95250"/>
              <a:ext cx="5662814" cy="641858"/>
            </a:xfrm>
            <a:prstGeom prst="rect">
              <a:avLst/>
            </a:prstGeom>
          </p:spPr>
          <p:txBody>
            <a:bodyPr lIns="0" tIns="0" rIns="0" bIns="0" rtlCol="0" anchor="t">
              <a:spAutoFit/>
            </a:bodyPr>
            <a:lstStyle/>
            <a:p>
              <a:pPr algn="r">
                <a:lnSpc>
                  <a:spcPts val="4210"/>
                </a:lnSpc>
              </a:pPr>
              <a:r>
                <a:rPr lang="en-US" sz="2700" b="1" spc="150">
                  <a:solidFill>
                    <a:srgbClr val="FFFFFF"/>
                  </a:solidFill>
                  <a:latin typeface="思源黑体 Heavy"/>
                  <a:ea typeface="思源黑体 Heavy"/>
                  <a:cs typeface="思源黑体 Heavy"/>
                  <a:sym typeface="思源黑体 Heavy"/>
                </a:rPr>
                <a:t>具体场景设想</a:t>
              </a:r>
              <a:endParaRPr lang="en-US" sz="2700" b="1" spc="150">
                <a:solidFill>
                  <a:srgbClr val="FFFFFF"/>
                </a:solidFill>
                <a:latin typeface="思源黑体 Heavy"/>
                <a:ea typeface="思源黑体 Heavy"/>
                <a:cs typeface="思源黑体 Heavy"/>
                <a:sym typeface="思源黑体 Heavy"/>
              </a:endParaRPr>
            </a:p>
          </p:txBody>
        </p:sp>
      </p:grpSp>
      <p:sp>
        <p:nvSpPr>
          <p:cNvPr id="26" name="TextBox 26"/>
          <p:cNvSpPr txBox="1"/>
          <p:nvPr/>
        </p:nvSpPr>
        <p:spPr>
          <a:xfrm>
            <a:off x="376767" y="9235383"/>
            <a:ext cx="17534468" cy="228600"/>
          </a:xfrm>
          <a:prstGeom prst="rect">
            <a:avLst/>
          </a:prstGeom>
        </p:spPr>
        <p:txBody>
          <a:bodyPr lIns="0" tIns="0" rIns="0" bIns="0" rtlCol="0" anchor="t">
            <a:spAutoFit/>
          </a:bodyPr>
          <a:lstStyle/>
          <a:p>
            <a:pPr algn="ctr">
              <a:lnSpc>
                <a:spcPts val="1800"/>
              </a:lnSpc>
            </a:pPr>
            <a:r>
              <a:rPr lang="en-US" sz="1500">
                <a:solidFill>
                  <a:srgbClr val="FFFFFF"/>
                </a:solidFill>
                <a:latin typeface="思源黑体 Thin"/>
                <a:ea typeface="思源黑体 Thin"/>
                <a:cs typeface="思源黑体 Thin"/>
                <a:sym typeface="思源黑体 Thin"/>
              </a:rPr>
              <a:t>/////////////////////////////////////////////////////////////////////////////////////////////////////////////////////////////////////////////////////////////////////////////////////////////////////////////////////////////</a:t>
            </a:r>
            <a:endParaRPr lang="en-US" sz="1500">
              <a:solidFill>
                <a:srgbClr val="FFFFFF"/>
              </a:solidFill>
              <a:latin typeface="思源黑体 Thin"/>
              <a:ea typeface="思源黑体 Thin"/>
              <a:cs typeface="思源黑体 Thin"/>
              <a:sym typeface="思源黑体 Thin"/>
            </a:endParaRPr>
          </a:p>
        </p:txBody>
      </p:sp>
      <p:sp>
        <p:nvSpPr>
          <p:cNvPr id="27" name="Freeform 27"/>
          <p:cNvSpPr/>
          <p:nvPr/>
        </p:nvSpPr>
        <p:spPr>
          <a:xfrm>
            <a:off x="5854815" y="2159753"/>
            <a:ext cx="532046" cy="532046"/>
          </a:xfrm>
          <a:custGeom>
            <a:avLst/>
            <a:gdLst/>
            <a:ahLst/>
            <a:cxnLst/>
            <a:rect l="l" t="t" r="r" b="b"/>
            <a:pathLst>
              <a:path w="532046" h="532046">
                <a:moveTo>
                  <a:pt x="0" y="0"/>
                </a:moveTo>
                <a:lnTo>
                  <a:pt x="532046" y="0"/>
                </a:lnTo>
                <a:lnTo>
                  <a:pt x="532046" y="532046"/>
                </a:lnTo>
                <a:lnTo>
                  <a:pt x="0" y="53204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28" name="Freeform 28"/>
          <p:cNvSpPr/>
          <p:nvPr/>
        </p:nvSpPr>
        <p:spPr>
          <a:xfrm>
            <a:off x="11931174" y="2159753"/>
            <a:ext cx="532046" cy="532046"/>
          </a:xfrm>
          <a:custGeom>
            <a:avLst/>
            <a:gdLst/>
            <a:ahLst/>
            <a:cxnLst/>
            <a:rect l="l" t="t" r="r" b="b"/>
            <a:pathLst>
              <a:path w="532046" h="532046">
                <a:moveTo>
                  <a:pt x="0" y="0"/>
                </a:moveTo>
                <a:lnTo>
                  <a:pt x="532046" y="0"/>
                </a:lnTo>
                <a:lnTo>
                  <a:pt x="532046" y="532046"/>
                </a:lnTo>
                <a:lnTo>
                  <a:pt x="0" y="53204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29" name="Freeform 29"/>
          <p:cNvSpPr/>
          <p:nvPr/>
        </p:nvSpPr>
        <p:spPr>
          <a:xfrm>
            <a:off x="5854815" y="6085773"/>
            <a:ext cx="532046" cy="532046"/>
          </a:xfrm>
          <a:custGeom>
            <a:avLst/>
            <a:gdLst/>
            <a:ahLst/>
            <a:cxnLst/>
            <a:rect l="l" t="t" r="r" b="b"/>
            <a:pathLst>
              <a:path w="532046" h="532046">
                <a:moveTo>
                  <a:pt x="0" y="0"/>
                </a:moveTo>
                <a:lnTo>
                  <a:pt x="532046" y="0"/>
                </a:lnTo>
                <a:lnTo>
                  <a:pt x="532046" y="532046"/>
                </a:lnTo>
                <a:lnTo>
                  <a:pt x="0" y="53204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0" name="Freeform 30"/>
          <p:cNvSpPr/>
          <p:nvPr/>
        </p:nvSpPr>
        <p:spPr>
          <a:xfrm>
            <a:off x="11931174" y="6085773"/>
            <a:ext cx="532046" cy="532046"/>
          </a:xfrm>
          <a:custGeom>
            <a:avLst/>
            <a:gdLst/>
            <a:ahLst/>
            <a:cxnLst/>
            <a:rect l="l" t="t" r="r" b="b"/>
            <a:pathLst>
              <a:path w="532046" h="532046">
                <a:moveTo>
                  <a:pt x="0" y="0"/>
                </a:moveTo>
                <a:lnTo>
                  <a:pt x="532046" y="0"/>
                </a:lnTo>
                <a:lnTo>
                  <a:pt x="532046" y="532046"/>
                </a:lnTo>
                <a:lnTo>
                  <a:pt x="0" y="53204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5358628">
            <a:off x="8589579" y="3016983"/>
            <a:ext cx="791490" cy="0"/>
          </a:xfrm>
          <a:prstGeom prst="line">
            <a:avLst/>
          </a:prstGeom>
          <a:ln w="9525" cap="rnd">
            <a:solidFill>
              <a:srgbClr val="FFFFFF"/>
            </a:solidFill>
            <a:prstDash val="solid"/>
            <a:headEnd type="none" w="sm" len="sm"/>
            <a:tailEnd type="none" w="sm" len="sm"/>
          </a:ln>
        </p:spPr>
      </p:sp>
      <p:sp>
        <p:nvSpPr>
          <p:cNvPr id="3" name="AutoShape 3"/>
          <p:cNvSpPr/>
          <p:nvPr/>
        </p:nvSpPr>
        <p:spPr>
          <a:xfrm rot="5360413">
            <a:off x="8572017" y="7252171"/>
            <a:ext cx="827182" cy="0"/>
          </a:xfrm>
          <a:prstGeom prst="line">
            <a:avLst/>
          </a:prstGeom>
          <a:ln w="9525" cap="rnd">
            <a:solidFill>
              <a:srgbClr val="FFFFFF"/>
            </a:solidFill>
            <a:prstDash val="solid"/>
            <a:headEnd type="none" w="sm" len="sm"/>
            <a:tailEnd type="none" w="sm" len="sm"/>
          </a:ln>
        </p:spPr>
      </p:sp>
      <p:sp>
        <p:nvSpPr>
          <p:cNvPr id="4" name="Freeform 4"/>
          <p:cNvSpPr/>
          <p:nvPr/>
        </p:nvSpPr>
        <p:spPr>
          <a:xfrm rot="-2106914">
            <a:off x="-4575797" y="-216339"/>
            <a:ext cx="10683985" cy="10683985"/>
          </a:xfrm>
          <a:custGeom>
            <a:avLst/>
            <a:gdLst/>
            <a:ahLst/>
            <a:cxnLst/>
            <a:rect l="l" t="t" r="r" b="b"/>
            <a:pathLst>
              <a:path w="10683985" h="10683985">
                <a:moveTo>
                  <a:pt x="0" y="0"/>
                </a:moveTo>
                <a:lnTo>
                  <a:pt x="10683984" y="0"/>
                </a:lnTo>
                <a:lnTo>
                  <a:pt x="10683984" y="10683985"/>
                </a:lnTo>
                <a:lnTo>
                  <a:pt x="0" y="10683985"/>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grpSp>
        <p:nvGrpSpPr>
          <p:cNvPr id="5" name="Group 5"/>
          <p:cNvGrpSpPr>
            <a:grpSpLocks noChangeAspect="1"/>
          </p:cNvGrpSpPr>
          <p:nvPr/>
        </p:nvGrpSpPr>
        <p:grpSpPr>
          <a:xfrm rot="0">
            <a:off x="-3364375" y="826764"/>
            <a:ext cx="10663669" cy="8561765"/>
            <a:chOff x="0" y="0"/>
            <a:chExt cx="7467600" cy="5995670"/>
          </a:xfrm>
        </p:grpSpPr>
        <p:sp>
          <p:nvSpPr>
            <p:cNvPr id="6" name="Freeform 6"/>
            <p:cNvSpPr/>
            <p:nvPr/>
          </p:nvSpPr>
          <p:spPr>
            <a:xfrm>
              <a:off x="0" y="0"/>
              <a:ext cx="7467600" cy="4513580"/>
            </a:xfrm>
            <a:custGeom>
              <a:avLst/>
              <a:gdLst/>
              <a:ahLst/>
              <a:cxnLst/>
              <a:rect l="l" t="t" r="r" b="b"/>
              <a:pathLst>
                <a:path w="7467600" h="4513580">
                  <a:moveTo>
                    <a:pt x="7127240" y="0"/>
                  </a:moveTo>
                  <a:lnTo>
                    <a:pt x="340360" y="0"/>
                  </a:lnTo>
                  <a:cubicBezTo>
                    <a:pt x="152400" y="0"/>
                    <a:pt x="0" y="152400"/>
                    <a:pt x="0" y="340360"/>
                  </a:cubicBezTo>
                  <a:lnTo>
                    <a:pt x="0" y="4513580"/>
                  </a:lnTo>
                  <a:lnTo>
                    <a:pt x="7467600" y="4513580"/>
                  </a:lnTo>
                  <a:lnTo>
                    <a:pt x="7467600" y="340360"/>
                  </a:lnTo>
                  <a:cubicBezTo>
                    <a:pt x="7467600" y="152400"/>
                    <a:pt x="7315200" y="0"/>
                    <a:pt x="7127240" y="0"/>
                  </a:cubicBezTo>
                  <a:close/>
                  <a:moveTo>
                    <a:pt x="7142480" y="4188460"/>
                  </a:moveTo>
                  <a:lnTo>
                    <a:pt x="314961" y="4188460"/>
                  </a:lnTo>
                  <a:lnTo>
                    <a:pt x="314961" y="353060"/>
                  </a:lnTo>
                  <a:lnTo>
                    <a:pt x="7142480" y="353060"/>
                  </a:lnTo>
                  <a:lnTo>
                    <a:pt x="7142480" y="4188460"/>
                  </a:lnTo>
                  <a:close/>
                </a:path>
              </a:pathLst>
            </a:custGeom>
            <a:solidFill>
              <a:srgbClr val="000000"/>
            </a:solidFill>
          </p:spPr>
        </p:sp>
        <p:sp>
          <p:nvSpPr>
            <p:cNvPr id="7" name="Freeform 7"/>
            <p:cNvSpPr/>
            <p:nvPr/>
          </p:nvSpPr>
          <p:spPr>
            <a:xfrm>
              <a:off x="0" y="4514850"/>
              <a:ext cx="7467600" cy="695960"/>
            </a:xfrm>
            <a:custGeom>
              <a:avLst/>
              <a:gdLst/>
              <a:ahLst/>
              <a:cxnLst/>
              <a:rect l="l" t="t" r="r" b="b"/>
              <a:pathLst>
                <a:path w="7467600" h="695960">
                  <a:moveTo>
                    <a:pt x="0" y="355600"/>
                  </a:moveTo>
                  <a:cubicBezTo>
                    <a:pt x="0" y="543560"/>
                    <a:pt x="152400" y="695960"/>
                    <a:pt x="340360" y="695960"/>
                  </a:cubicBezTo>
                  <a:lnTo>
                    <a:pt x="7127240" y="695960"/>
                  </a:lnTo>
                  <a:cubicBezTo>
                    <a:pt x="7315200" y="695960"/>
                    <a:pt x="7467600" y="543560"/>
                    <a:pt x="7467600" y="355600"/>
                  </a:cubicBezTo>
                  <a:lnTo>
                    <a:pt x="7467600" y="0"/>
                  </a:lnTo>
                  <a:lnTo>
                    <a:pt x="0" y="0"/>
                  </a:lnTo>
                  <a:lnTo>
                    <a:pt x="0" y="355600"/>
                  </a:lnTo>
                  <a:close/>
                </a:path>
              </a:pathLst>
            </a:custGeom>
            <a:solidFill>
              <a:srgbClr val="E9E9E9"/>
            </a:solidFill>
          </p:spPr>
        </p:sp>
        <p:sp>
          <p:nvSpPr>
            <p:cNvPr id="8" name="Freeform 8"/>
            <p:cNvSpPr/>
            <p:nvPr/>
          </p:nvSpPr>
          <p:spPr>
            <a:xfrm>
              <a:off x="2429510" y="5210810"/>
              <a:ext cx="2606040" cy="791210"/>
            </a:xfrm>
            <a:custGeom>
              <a:avLst/>
              <a:gdLst/>
              <a:ahLst/>
              <a:cxnLst/>
              <a:rect l="l" t="t" r="r" b="b"/>
              <a:pathLst>
                <a:path w="2606040" h="791210">
                  <a:moveTo>
                    <a:pt x="1258570" y="0"/>
                  </a:moveTo>
                  <a:lnTo>
                    <a:pt x="453390" y="0"/>
                  </a:lnTo>
                  <a:cubicBezTo>
                    <a:pt x="453390" y="0"/>
                    <a:pt x="429260" y="370840"/>
                    <a:pt x="403860" y="525780"/>
                  </a:cubicBezTo>
                  <a:cubicBezTo>
                    <a:pt x="359410" y="791210"/>
                    <a:pt x="87630" y="706120"/>
                    <a:pt x="10160" y="762000"/>
                  </a:cubicBezTo>
                  <a:cubicBezTo>
                    <a:pt x="0" y="769620"/>
                    <a:pt x="5080" y="786130"/>
                    <a:pt x="17780" y="786130"/>
                  </a:cubicBezTo>
                  <a:lnTo>
                    <a:pt x="2588260" y="786130"/>
                  </a:lnTo>
                  <a:cubicBezTo>
                    <a:pt x="2600960" y="786130"/>
                    <a:pt x="2606040" y="769620"/>
                    <a:pt x="2595880" y="762000"/>
                  </a:cubicBezTo>
                  <a:cubicBezTo>
                    <a:pt x="2518410" y="706120"/>
                    <a:pt x="2246630" y="791210"/>
                    <a:pt x="2202180" y="525780"/>
                  </a:cubicBezTo>
                  <a:cubicBezTo>
                    <a:pt x="2176780" y="370840"/>
                    <a:pt x="2152650" y="0"/>
                    <a:pt x="2152650" y="0"/>
                  </a:cubicBezTo>
                  <a:lnTo>
                    <a:pt x="1258570" y="0"/>
                  </a:lnTo>
                  <a:close/>
                </a:path>
              </a:pathLst>
            </a:custGeom>
            <a:solidFill>
              <a:srgbClr val="BBBBBB"/>
            </a:solidFill>
          </p:spPr>
        </p:sp>
        <p:sp>
          <p:nvSpPr>
            <p:cNvPr id="9" name="Freeform 9"/>
            <p:cNvSpPr/>
            <p:nvPr/>
          </p:nvSpPr>
          <p:spPr>
            <a:xfrm>
              <a:off x="314960" y="353060"/>
              <a:ext cx="6827520" cy="3835400"/>
            </a:xfrm>
            <a:custGeom>
              <a:avLst/>
              <a:gdLst/>
              <a:ahLst/>
              <a:cxnLst/>
              <a:rect l="l" t="t" r="r" b="b"/>
              <a:pathLst>
                <a:path w="6827520" h="3835400">
                  <a:moveTo>
                    <a:pt x="0" y="0"/>
                  </a:moveTo>
                  <a:lnTo>
                    <a:pt x="6827520" y="0"/>
                  </a:lnTo>
                  <a:lnTo>
                    <a:pt x="6827520" y="3835400"/>
                  </a:lnTo>
                  <a:lnTo>
                    <a:pt x="0" y="3835400"/>
                  </a:lnTo>
                  <a:close/>
                </a:path>
              </a:pathLst>
            </a:custGeom>
            <a:blipFill>
              <a:blip r:embed="rId3"/>
              <a:stretch>
                <a:fillRect b="-18712"/>
              </a:stretch>
            </a:blipFill>
          </p:spPr>
        </p:sp>
      </p:grpSp>
      <p:sp>
        <p:nvSpPr>
          <p:cNvPr id="10" name="TextBox 10"/>
          <p:cNvSpPr txBox="1"/>
          <p:nvPr/>
        </p:nvSpPr>
        <p:spPr>
          <a:xfrm>
            <a:off x="10666731" y="4072028"/>
            <a:ext cx="5906262" cy="492053"/>
          </a:xfrm>
          <a:prstGeom prst="rect">
            <a:avLst/>
          </a:prstGeom>
        </p:spPr>
        <p:txBody>
          <a:bodyPr lIns="0" tIns="0" rIns="0" bIns="0" rtlCol="0" anchor="t">
            <a:spAutoFit/>
          </a:bodyPr>
          <a:lstStyle/>
          <a:p>
            <a:pPr algn="l">
              <a:lnSpc>
                <a:spcPts val="4175"/>
              </a:lnSpc>
            </a:pPr>
            <a:r>
              <a:rPr lang="en-US" sz="2675" b="1" spc="148">
                <a:solidFill>
                  <a:srgbClr val="000000"/>
                </a:solidFill>
                <a:latin typeface="思源黑体 Heavy"/>
                <a:ea typeface="思源黑体 Heavy"/>
                <a:cs typeface="思源黑体 Heavy"/>
                <a:sym typeface="思源黑体 Heavy"/>
              </a:rPr>
              <a:t>主题：微小生命的顽强不屈</a:t>
            </a:r>
            <a:endParaRPr lang="en-US" sz="2675" b="1" spc="148">
              <a:solidFill>
                <a:srgbClr val="000000"/>
              </a:solidFill>
              <a:latin typeface="思源黑体 Heavy"/>
              <a:ea typeface="思源黑体 Heavy"/>
              <a:cs typeface="思源黑体 Heavy"/>
              <a:sym typeface="思源黑体 Heavy"/>
            </a:endParaRPr>
          </a:p>
        </p:txBody>
      </p:sp>
      <p:grpSp>
        <p:nvGrpSpPr>
          <p:cNvPr id="11" name="Group 11"/>
          <p:cNvGrpSpPr/>
          <p:nvPr/>
        </p:nvGrpSpPr>
        <p:grpSpPr>
          <a:xfrm rot="0">
            <a:off x="10666731" y="5618634"/>
            <a:ext cx="5958999" cy="2951228"/>
            <a:chOff x="0" y="0"/>
            <a:chExt cx="7945332" cy="3934970"/>
          </a:xfrm>
        </p:grpSpPr>
        <p:sp>
          <p:nvSpPr>
            <p:cNvPr id="12" name="TextBox 12"/>
            <p:cNvSpPr txBox="1"/>
            <p:nvPr/>
          </p:nvSpPr>
          <p:spPr>
            <a:xfrm>
              <a:off x="0" y="1158623"/>
              <a:ext cx="7945332" cy="2776347"/>
            </a:xfrm>
            <a:prstGeom prst="rect">
              <a:avLst/>
            </a:prstGeom>
          </p:spPr>
          <p:txBody>
            <a:bodyPr lIns="0" tIns="0" rIns="0" bIns="0" rtlCol="0" anchor="t">
              <a:spAutoFit/>
            </a:bodyPr>
            <a:lstStyle/>
            <a:p>
              <a:pPr algn="l">
                <a:lnSpc>
                  <a:spcPts val="2810"/>
                </a:lnSpc>
              </a:pPr>
              <a:r>
                <a:rPr lang="en-US" sz="1800" spc="149">
                  <a:solidFill>
                    <a:srgbClr val="000000"/>
                  </a:solidFill>
                  <a:latin typeface="思源黑体" panose="020B0800000000000000" charset="-122"/>
                  <a:ea typeface="思源黑体" panose="020B0800000000000000" charset="-122"/>
                  <a:cs typeface="思源黑体" panose="020B0800000000000000" charset="-122"/>
                  <a:sym typeface="思源黑体" panose="020B0800000000000000" charset="-122"/>
                </a:rPr>
                <a:t>灵感来自于古希腊神话当中的海神波塞冬，他头戴芹菜叶花环。而芹菜叶的英文是celery，谐音赛乐园。这样的命名第一能体现出古希腊神话的元素，第二能说明我们这座花园能比其他任何的乐园要好（能赛过其他的乐园），是非常特殊且独一无二的。这与我们这座花园有些诡异的风格形成对比，能带给探险者们更大的震撼。</a:t>
              </a:r>
              <a:endParaRPr lang="en-US" sz="1800" spc="149">
                <a:solidFill>
                  <a:srgbClr val="000000"/>
                </a:solidFill>
                <a:latin typeface="思源黑体" panose="020B0800000000000000" charset="-122"/>
                <a:ea typeface="思源黑体" panose="020B0800000000000000" charset="-122"/>
                <a:cs typeface="思源黑体" panose="020B0800000000000000" charset="-122"/>
                <a:sym typeface="思源黑体" panose="020B0800000000000000" charset="-122"/>
              </a:endParaRPr>
            </a:p>
          </p:txBody>
        </p:sp>
        <p:sp>
          <p:nvSpPr>
            <p:cNvPr id="13" name="TextBox 13"/>
            <p:cNvSpPr txBox="1"/>
            <p:nvPr/>
          </p:nvSpPr>
          <p:spPr>
            <a:xfrm>
              <a:off x="0" y="-95250"/>
              <a:ext cx="7945332" cy="641858"/>
            </a:xfrm>
            <a:prstGeom prst="rect">
              <a:avLst/>
            </a:prstGeom>
          </p:spPr>
          <p:txBody>
            <a:bodyPr lIns="0" tIns="0" rIns="0" bIns="0" rtlCol="0" anchor="t">
              <a:spAutoFit/>
            </a:bodyPr>
            <a:lstStyle/>
            <a:p>
              <a:pPr algn="l">
                <a:lnSpc>
                  <a:spcPts val="4210"/>
                </a:lnSpc>
              </a:pPr>
              <a:r>
                <a:rPr lang="en-US" sz="2700" b="1" spc="150">
                  <a:solidFill>
                    <a:srgbClr val="000000"/>
                  </a:solidFill>
                  <a:latin typeface="思源黑体 Heavy"/>
                  <a:ea typeface="思源黑体 Heavy"/>
                  <a:cs typeface="思源黑体 Heavy"/>
                  <a:sym typeface="思源黑体 Heavy"/>
                </a:rPr>
                <a:t>花园名称:赛乐园</a:t>
              </a:r>
              <a:endParaRPr lang="en-US" sz="2700" b="1" spc="150">
                <a:solidFill>
                  <a:srgbClr val="000000"/>
                </a:solidFill>
                <a:latin typeface="思源黑体 Heavy"/>
                <a:ea typeface="思源黑体 Heavy"/>
                <a:cs typeface="思源黑体 Heavy"/>
                <a:sym typeface="思源黑体 Heavy"/>
              </a:endParaRPr>
            </a:p>
          </p:txBody>
        </p:sp>
        <p:sp>
          <p:nvSpPr>
            <p:cNvPr id="14" name="TextBox 14"/>
            <p:cNvSpPr txBox="1"/>
            <p:nvPr/>
          </p:nvSpPr>
          <p:spPr>
            <a:xfrm>
              <a:off x="0" y="747262"/>
              <a:ext cx="7945332" cy="304800"/>
            </a:xfrm>
            <a:prstGeom prst="rect">
              <a:avLst/>
            </a:prstGeom>
          </p:spPr>
          <p:txBody>
            <a:bodyPr lIns="0" tIns="0" rIns="0" bIns="0" rtlCol="0" anchor="t">
              <a:spAutoFit/>
            </a:bodyPr>
            <a:lstStyle/>
            <a:p>
              <a:pPr algn="l">
                <a:lnSpc>
                  <a:spcPts val="1800"/>
                </a:lnSpc>
              </a:pPr>
            </a:p>
          </p:txBody>
        </p:sp>
      </p:grpSp>
      <p:sp>
        <p:nvSpPr>
          <p:cNvPr id="15" name="TextBox 15"/>
          <p:cNvSpPr txBox="1"/>
          <p:nvPr/>
        </p:nvSpPr>
        <p:spPr>
          <a:xfrm>
            <a:off x="10104768" y="9249584"/>
            <a:ext cx="7581252" cy="228600"/>
          </a:xfrm>
          <a:prstGeom prst="rect">
            <a:avLst/>
          </a:prstGeom>
        </p:spPr>
        <p:txBody>
          <a:bodyPr lIns="0" tIns="0" rIns="0" bIns="0" rtlCol="0" anchor="t">
            <a:spAutoFit/>
          </a:bodyPr>
          <a:lstStyle/>
          <a:p>
            <a:pPr algn="r">
              <a:lnSpc>
                <a:spcPts val="1800"/>
              </a:lnSpc>
            </a:pPr>
            <a:r>
              <a:rPr lang="en-US" sz="1500">
                <a:solidFill>
                  <a:srgbClr val="808080"/>
                </a:solidFill>
                <a:latin typeface="思源黑体 Thin"/>
                <a:ea typeface="思源黑体 Thin"/>
                <a:cs typeface="思源黑体 Thin"/>
                <a:sym typeface="思源黑体 Thin"/>
              </a:rPr>
              <a:t>////////////////////////////////////////////////////////////////////////////////////////////////////</a:t>
            </a:r>
            <a:endParaRPr lang="en-US" sz="1500">
              <a:solidFill>
                <a:srgbClr val="808080"/>
              </a:solidFill>
              <a:latin typeface="思源黑体 Thin"/>
              <a:ea typeface="思源黑体 Thin"/>
              <a:cs typeface="思源黑体 Thin"/>
              <a:sym typeface="思源黑体 Thin"/>
            </a:endParaRPr>
          </a:p>
        </p:txBody>
      </p:sp>
      <p:sp>
        <p:nvSpPr>
          <p:cNvPr id="16" name="TextBox 16"/>
          <p:cNvSpPr txBox="1"/>
          <p:nvPr/>
        </p:nvSpPr>
        <p:spPr>
          <a:xfrm rot="-5400000">
            <a:off x="7330367" y="4992304"/>
            <a:ext cx="3252553" cy="266700"/>
          </a:xfrm>
          <a:prstGeom prst="rect">
            <a:avLst/>
          </a:prstGeom>
        </p:spPr>
        <p:txBody>
          <a:bodyPr lIns="0" tIns="0" rIns="0" bIns="0" rtlCol="0" anchor="t">
            <a:spAutoFit/>
          </a:bodyPr>
          <a:lstStyle/>
          <a:p>
            <a:pPr algn="ctr">
              <a:lnSpc>
                <a:spcPts val="2160"/>
              </a:lnSpc>
            </a:pPr>
            <a:r>
              <a:rPr lang="en-US" sz="1800" b="1">
                <a:solidFill>
                  <a:srgbClr val="A6A6A6"/>
                </a:solidFill>
                <a:latin typeface="思源黑体 Heavy"/>
                <a:ea typeface="思源黑体 Heavy"/>
                <a:cs typeface="思源黑体 Heavy"/>
                <a:sym typeface="思源黑体 Heavy"/>
              </a:rPr>
              <a:t>PROBLEMS AND SOLUTIONS</a:t>
            </a:r>
            <a:endParaRPr lang="en-US" sz="1800" b="1">
              <a:solidFill>
                <a:srgbClr val="A6A6A6"/>
              </a:solidFill>
              <a:latin typeface="思源黑体 Heavy"/>
              <a:ea typeface="思源黑体 Heavy"/>
              <a:cs typeface="思源黑体 Heavy"/>
              <a:sym typeface="思源黑体 Heavy"/>
            </a:endParaRPr>
          </a:p>
        </p:txBody>
      </p:sp>
      <p:sp>
        <p:nvSpPr>
          <p:cNvPr id="17" name="Freeform 17"/>
          <p:cNvSpPr/>
          <p:nvPr/>
        </p:nvSpPr>
        <p:spPr>
          <a:xfrm>
            <a:off x="9685581" y="4000483"/>
            <a:ext cx="720869" cy="720869"/>
          </a:xfrm>
          <a:custGeom>
            <a:avLst/>
            <a:gdLst/>
            <a:ahLst/>
            <a:cxnLst/>
            <a:rect l="l" t="t" r="r" b="b"/>
            <a:pathLst>
              <a:path w="720869" h="720869">
                <a:moveTo>
                  <a:pt x="0" y="0"/>
                </a:moveTo>
                <a:lnTo>
                  <a:pt x="720869" y="0"/>
                </a:lnTo>
                <a:lnTo>
                  <a:pt x="720869" y="720869"/>
                </a:lnTo>
                <a:lnTo>
                  <a:pt x="0" y="72086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8" name="Freeform 18"/>
          <p:cNvSpPr/>
          <p:nvPr/>
        </p:nvSpPr>
        <p:spPr>
          <a:xfrm>
            <a:off x="9721240" y="6064623"/>
            <a:ext cx="649551" cy="649551"/>
          </a:xfrm>
          <a:custGeom>
            <a:avLst/>
            <a:gdLst/>
            <a:ahLst/>
            <a:cxnLst/>
            <a:rect l="l" t="t" r="r" b="b"/>
            <a:pathLst>
              <a:path w="649551" h="649551">
                <a:moveTo>
                  <a:pt x="0" y="0"/>
                </a:moveTo>
                <a:lnTo>
                  <a:pt x="649551" y="0"/>
                </a:lnTo>
                <a:lnTo>
                  <a:pt x="649551" y="649550"/>
                </a:lnTo>
                <a:lnTo>
                  <a:pt x="0" y="64955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9" name="TextBox 19"/>
          <p:cNvSpPr txBox="1"/>
          <p:nvPr/>
        </p:nvSpPr>
        <p:spPr>
          <a:xfrm>
            <a:off x="8208764" y="636264"/>
            <a:ext cx="8822647" cy="1691340"/>
          </a:xfrm>
          <a:prstGeom prst="rect">
            <a:avLst/>
          </a:prstGeom>
        </p:spPr>
        <p:txBody>
          <a:bodyPr lIns="0" tIns="0" rIns="0" bIns="0" rtlCol="0" anchor="t">
            <a:spAutoFit/>
          </a:bodyPr>
          <a:lstStyle/>
          <a:p>
            <a:pPr algn="ctr">
              <a:lnSpc>
                <a:spcPts val="13855"/>
              </a:lnSpc>
            </a:pPr>
            <a:r>
              <a:rPr lang="en-US" sz="9895">
                <a:solidFill>
                  <a:srgbClr val="000000"/>
                </a:solidFill>
                <a:latin typeface="字由点字典黑 Bold"/>
                <a:ea typeface="字由点字典黑 Bold"/>
                <a:cs typeface="字由点字典黑 Bold"/>
                <a:sym typeface="字由点字典黑 Bold"/>
              </a:rPr>
              <a:t>主题及花园名称</a:t>
            </a:r>
            <a:endParaRPr lang="en-US" sz="9895">
              <a:solidFill>
                <a:srgbClr val="000000"/>
              </a:solidFill>
              <a:latin typeface="字由点字典黑 Bold"/>
              <a:ea typeface="字由点字典黑 Bold"/>
              <a:cs typeface="字由点字典黑 Bold"/>
              <a:sym typeface="字由点字典黑 Bold"/>
            </a:endParaRPr>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a:off x="581840" y="1028700"/>
            <a:ext cx="11227524" cy="8420643"/>
          </a:xfrm>
          <a:custGeom>
            <a:avLst/>
            <a:gdLst/>
            <a:ahLst/>
            <a:cxnLst/>
            <a:rect l="l" t="t" r="r" b="b"/>
            <a:pathLst>
              <a:path w="11227524" h="8420643">
                <a:moveTo>
                  <a:pt x="0" y="0"/>
                </a:moveTo>
                <a:lnTo>
                  <a:pt x="11227524" y="0"/>
                </a:lnTo>
                <a:lnTo>
                  <a:pt x="11227524" y="8420643"/>
                </a:lnTo>
                <a:lnTo>
                  <a:pt x="0" y="8420643"/>
                </a:lnTo>
                <a:lnTo>
                  <a:pt x="0" y="0"/>
                </a:lnTo>
                <a:close/>
              </a:path>
            </a:pathLst>
          </a:custGeom>
          <a:blipFill>
            <a:blip r:embed="rId1"/>
            <a:stretch>
              <a:fillRect/>
            </a:stretch>
          </a:blipFill>
        </p:spPr>
      </p:sp>
      <p:sp>
        <p:nvSpPr>
          <p:cNvPr id="3" name="TextBox 3"/>
          <p:cNvSpPr txBox="1"/>
          <p:nvPr/>
        </p:nvSpPr>
        <p:spPr>
          <a:xfrm>
            <a:off x="12212805" y="159703"/>
            <a:ext cx="5857875" cy="1566544"/>
          </a:xfrm>
          <a:prstGeom prst="rect">
            <a:avLst/>
          </a:prstGeom>
        </p:spPr>
        <p:txBody>
          <a:bodyPr lIns="0" tIns="0" rIns="0" bIns="0" rtlCol="0" anchor="t">
            <a:spAutoFit/>
          </a:bodyPr>
          <a:lstStyle/>
          <a:p>
            <a:pPr algn="ctr">
              <a:lnSpc>
                <a:spcPts val="12880"/>
              </a:lnSpc>
            </a:pPr>
            <a:r>
              <a:rPr lang="en-US" sz="9200">
                <a:solidFill>
                  <a:srgbClr val="FFFFFF"/>
                </a:solidFill>
                <a:latin typeface="字由点字典黑 Bold"/>
                <a:ea typeface="字由点字典黑 Bold"/>
                <a:cs typeface="字由点字典黑 Bold"/>
                <a:sym typeface="字由点字典黑 Bold"/>
              </a:rPr>
              <a:t>花园平面图</a:t>
            </a:r>
            <a:endParaRPr lang="en-US" sz="9200">
              <a:solidFill>
                <a:srgbClr val="FFFFFF"/>
              </a:solidFill>
              <a:latin typeface="字由点字典黑 Bold"/>
              <a:ea typeface="字由点字典黑 Bold"/>
              <a:cs typeface="字由点字典黑 Bold"/>
              <a:sym typeface="字由点字典黑 Bold"/>
            </a:endParaRPr>
          </a:p>
        </p:txBody>
      </p:sp>
      <p:sp>
        <p:nvSpPr>
          <p:cNvPr id="4" name="TextBox 4"/>
          <p:cNvSpPr txBox="1"/>
          <p:nvPr/>
        </p:nvSpPr>
        <p:spPr>
          <a:xfrm>
            <a:off x="12069930" y="4344686"/>
            <a:ext cx="6000750" cy="2380615"/>
          </a:xfrm>
          <a:prstGeom prst="rect">
            <a:avLst/>
          </a:prstGeom>
        </p:spPr>
        <p:txBody>
          <a:bodyPr lIns="0" tIns="0" rIns="0" bIns="0" rtlCol="0" anchor="t">
            <a:spAutoFit/>
          </a:bodyPr>
          <a:lstStyle/>
          <a:p>
            <a:pPr algn="ctr">
              <a:lnSpc>
                <a:spcPts val="4760"/>
              </a:lnSpc>
            </a:pPr>
            <a:r>
              <a:rPr lang="en-US" sz="3400">
                <a:solidFill>
                  <a:srgbClr val="FFFFFF"/>
                </a:solidFill>
                <a:latin typeface="字由点字典黑" panose="00020600040101010101" charset="-122"/>
                <a:ea typeface="字由点字典黑" panose="00020600040101010101" charset="-122"/>
                <a:cs typeface="字由点字典黑" panose="00020600040101010101" charset="-122"/>
                <a:sym typeface="字由点字典黑" panose="00020600040101010101" charset="-122"/>
              </a:rPr>
              <a:t>黑色字体为景点的正式名称</a:t>
            </a:r>
            <a:endParaRPr lang="en-US" sz="3400">
              <a:solidFill>
                <a:srgbClr val="FFFFFF"/>
              </a:solidFill>
              <a:latin typeface="字由点字典黑" panose="00020600040101010101" charset="-122"/>
              <a:ea typeface="字由点字典黑" panose="00020600040101010101" charset="-122"/>
              <a:cs typeface="字由点字典黑" panose="00020600040101010101" charset="-122"/>
              <a:sym typeface="字由点字典黑" panose="00020600040101010101" charset="-122"/>
            </a:endParaRPr>
          </a:p>
          <a:p>
            <a:pPr algn="ctr">
              <a:lnSpc>
                <a:spcPts val="4760"/>
              </a:lnSpc>
            </a:pPr>
          </a:p>
          <a:p>
            <a:pPr algn="ctr">
              <a:lnSpc>
                <a:spcPts val="4760"/>
              </a:lnSpc>
            </a:pPr>
            <a:r>
              <a:rPr lang="en-US" sz="3400">
                <a:solidFill>
                  <a:srgbClr val="FFFFFF"/>
                </a:solidFill>
                <a:latin typeface="字由点字典黑" panose="00020600040101010101" charset="-122"/>
                <a:ea typeface="字由点字典黑" panose="00020600040101010101" charset="-122"/>
                <a:cs typeface="字由点字典黑" panose="00020600040101010101" charset="-122"/>
                <a:sym typeface="字由点字典黑" panose="00020600040101010101" charset="-122"/>
              </a:rPr>
              <a:t>其他格式的字是地图上的导览语</a:t>
            </a:r>
            <a:endParaRPr lang="en-US" sz="3400">
              <a:solidFill>
                <a:srgbClr val="FFFFFF"/>
              </a:solidFill>
              <a:latin typeface="字由点字典黑" panose="00020600040101010101" charset="-122"/>
              <a:ea typeface="字由点字典黑" panose="00020600040101010101" charset="-122"/>
              <a:cs typeface="字由点字典黑" panose="00020600040101010101" charset="-122"/>
              <a:sym typeface="字由点字典黑" panose="00020600040101010101" charset="-122"/>
            </a:endParaRPr>
          </a:p>
          <a:p>
            <a:pPr algn="ctr">
              <a:lnSpc>
                <a:spcPts val="4760"/>
              </a:lnSpc>
            </a:pPr>
            <a:r>
              <a:rPr lang="en-US" sz="3400">
                <a:solidFill>
                  <a:srgbClr val="FFFFFF"/>
                </a:solidFill>
                <a:latin typeface="字由点字典黑" panose="00020600040101010101" charset="-122"/>
                <a:ea typeface="字由点字典黑" panose="00020600040101010101" charset="-122"/>
                <a:cs typeface="字由点字典黑" panose="00020600040101010101" charset="-122"/>
                <a:sym typeface="字由点字典黑" panose="00020600040101010101" charset="-122"/>
              </a:rPr>
              <a:t>和补充</a:t>
            </a:r>
            <a:endParaRPr lang="en-US" sz="3400">
              <a:solidFill>
                <a:srgbClr val="FFFFFF"/>
              </a:solidFill>
              <a:latin typeface="字由点字典黑" panose="00020600040101010101" charset="-122"/>
              <a:ea typeface="字由点字典黑" panose="00020600040101010101" charset="-122"/>
              <a:cs typeface="字由点字典黑" panose="00020600040101010101" charset="-122"/>
              <a:sym typeface="字由点字典黑" panose="00020600040101010101" charset="-122"/>
            </a:endParaRPr>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rot="0">
            <a:off x="17082135" y="825818"/>
            <a:ext cx="486727" cy="68578"/>
            <a:chOff x="0" y="0"/>
            <a:chExt cx="648970" cy="91438"/>
          </a:xfrm>
        </p:grpSpPr>
        <p:sp>
          <p:nvSpPr>
            <p:cNvPr id="3" name="Freeform 3"/>
            <p:cNvSpPr/>
            <p:nvPr/>
          </p:nvSpPr>
          <p:spPr>
            <a:xfrm>
              <a:off x="0" y="0"/>
              <a:ext cx="648970" cy="91440"/>
            </a:xfrm>
            <a:custGeom>
              <a:avLst/>
              <a:gdLst/>
              <a:ahLst/>
              <a:cxnLst/>
              <a:rect l="l" t="t" r="r" b="b"/>
              <a:pathLst>
                <a:path w="648970" h="91440">
                  <a:moveTo>
                    <a:pt x="0" y="0"/>
                  </a:moveTo>
                  <a:lnTo>
                    <a:pt x="648970" y="0"/>
                  </a:lnTo>
                  <a:lnTo>
                    <a:pt x="648970" y="91440"/>
                  </a:lnTo>
                  <a:lnTo>
                    <a:pt x="0" y="91440"/>
                  </a:lnTo>
                  <a:close/>
                </a:path>
              </a:pathLst>
            </a:custGeom>
            <a:solidFill>
              <a:srgbClr val="595959"/>
            </a:solidFill>
          </p:spPr>
        </p:sp>
      </p:grpSp>
      <p:grpSp>
        <p:nvGrpSpPr>
          <p:cNvPr id="4" name="Group 4"/>
          <p:cNvGrpSpPr/>
          <p:nvPr/>
        </p:nvGrpSpPr>
        <p:grpSpPr>
          <a:xfrm rot="0">
            <a:off x="17082135" y="985839"/>
            <a:ext cx="486727" cy="68578"/>
            <a:chOff x="0" y="0"/>
            <a:chExt cx="648970" cy="91438"/>
          </a:xfrm>
        </p:grpSpPr>
        <p:sp>
          <p:nvSpPr>
            <p:cNvPr id="5" name="Freeform 5"/>
            <p:cNvSpPr/>
            <p:nvPr/>
          </p:nvSpPr>
          <p:spPr>
            <a:xfrm>
              <a:off x="0" y="0"/>
              <a:ext cx="648970" cy="91440"/>
            </a:xfrm>
            <a:custGeom>
              <a:avLst/>
              <a:gdLst/>
              <a:ahLst/>
              <a:cxnLst/>
              <a:rect l="l" t="t" r="r" b="b"/>
              <a:pathLst>
                <a:path w="648970" h="91440">
                  <a:moveTo>
                    <a:pt x="0" y="0"/>
                  </a:moveTo>
                  <a:lnTo>
                    <a:pt x="648970" y="0"/>
                  </a:lnTo>
                  <a:lnTo>
                    <a:pt x="648970" y="91440"/>
                  </a:lnTo>
                  <a:lnTo>
                    <a:pt x="0" y="91440"/>
                  </a:lnTo>
                  <a:close/>
                </a:path>
              </a:pathLst>
            </a:custGeom>
            <a:solidFill>
              <a:srgbClr val="595959"/>
            </a:solidFill>
          </p:spPr>
        </p:sp>
      </p:grpSp>
      <p:grpSp>
        <p:nvGrpSpPr>
          <p:cNvPr id="6" name="Group 6"/>
          <p:cNvGrpSpPr/>
          <p:nvPr/>
        </p:nvGrpSpPr>
        <p:grpSpPr>
          <a:xfrm rot="0">
            <a:off x="17082135" y="1145860"/>
            <a:ext cx="486727" cy="68578"/>
            <a:chOff x="0" y="0"/>
            <a:chExt cx="648970" cy="91438"/>
          </a:xfrm>
        </p:grpSpPr>
        <p:sp>
          <p:nvSpPr>
            <p:cNvPr id="7" name="Freeform 7"/>
            <p:cNvSpPr/>
            <p:nvPr/>
          </p:nvSpPr>
          <p:spPr>
            <a:xfrm>
              <a:off x="0" y="0"/>
              <a:ext cx="648970" cy="91440"/>
            </a:xfrm>
            <a:custGeom>
              <a:avLst/>
              <a:gdLst/>
              <a:ahLst/>
              <a:cxnLst/>
              <a:rect l="l" t="t" r="r" b="b"/>
              <a:pathLst>
                <a:path w="648970" h="91440">
                  <a:moveTo>
                    <a:pt x="0" y="0"/>
                  </a:moveTo>
                  <a:lnTo>
                    <a:pt x="648970" y="0"/>
                  </a:lnTo>
                  <a:lnTo>
                    <a:pt x="648970" y="91440"/>
                  </a:lnTo>
                  <a:lnTo>
                    <a:pt x="0" y="91440"/>
                  </a:lnTo>
                  <a:close/>
                </a:path>
              </a:pathLst>
            </a:custGeom>
            <a:solidFill>
              <a:srgbClr val="595959"/>
            </a:solidFill>
          </p:spPr>
        </p:sp>
      </p:grpSp>
      <p:sp>
        <p:nvSpPr>
          <p:cNvPr id="8" name="Freeform 8"/>
          <p:cNvSpPr/>
          <p:nvPr/>
        </p:nvSpPr>
        <p:spPr>
          <a:xfrm rot="-2106914">
            <a:off x="3478270" y="601570"/>
            <a:ext cx="1930111" cy="1930111"/>
          </a:xfrm>
          <a:custGeom>
            <a:avLst/>
            <a:gdLst/>
            <a:ahLst/>
            <a:cxnLst/>
            <a:rect l="l" t="t" r="r" b="b"/>
            <a:pathLst>
              <a:path w="1930111" h="1930111">
                <a:moveTo>
                  <a:pt x="0" y="0"/>
                </a:moveTo>
                <a:lnTo>
                  <a:pt x="1930111" y="0"/>
                </a:lnTo>
                <a:lnTo>
                  <a:pt x="1930111" y="1930110"/>
                </a:lnTo>
                <a:lnTo>
                  <a:pt x="0" y="1930110"/>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9" name="Freeform 9"/>
          <p:cNvSpPr/>
          <p:nvPr/>
        </p:nvSpPr>
        <p:spPr>
          <a:xfrm rot="-2106914">
            <a:off x="11972090" y="601570"/>
            <a:ext cx="1930111" cy="1930111"/>
          </a:xfrm>
          <a:custGeom>
            <a:avLst/>
            <a:gdLst/>
            <a:ahLst/>
            <a:cxnLst/>
            <a:rect l="l" t="t" r="r" b="b"/>
            <a:pathLst>
              <a:path w="1930111" h="1930111">
                <a:moveTo>
                  <a:pt x="0" y="0"/>
                </a:moveTo>
                <a:lnTo>
                  <a:pt x="1930111" y="0"/>
                </a:lnTo>
                <a:lnTo>
                  <a:pt x="1930111" y="1930110"/>
                </a:lnTo>
                <a:lnTo>
                  <a:pt x="0" y="1930110"/>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10" name="Freeform 10"/>
          <p:cNvSpPr/>
          <p:nvPr/>
        </p:nvSpPr>
        <p:spPr>
          <a:xfrm>
            <a:off x="1871383" y="2814400"/>
            <a:ext cx="5143885" cy="3857914"/>
          </a:xfrm>
          <a:custGeom>
            <a:avLst/>
            <a:gdLst/>
            <a:ahLst/>
            <a:cxnLst/>
            <a:rect l="l" t="t" r="r" b="b"/>
            <a:pathLst>
              <a:path w="5143885" h="3857914">
                <a:moveTo>
                  <a:pt x="0" y="0"/>
                </a:moveTo>
                <a:lnTo>
                  <a:pt x="5143885" y="0"/>
                </a:lnTo>
                <a:lnTo>
                  <a:pt x="5143885" y="3857913"/>
                </a:lnTo>
                <a:lnTo>
                  <a:pt x="0" y="3857913"/>
                </a:lnTo>
                <a:lnTo>
                  <a:pt x="0" y="0"/>
                </a:lnTo>
                <a:close/>
              </a:path>
            </a:pathLst>
          </a:custGeom>
          <a:blipFill>
            <a:blip r:embed="rId3"/>
            <a:stretch>
              <a:fillRect/>
            </a:stretch>
          </a:blipFill>
        </p:spPr>
      </p:sp>
      <p:sp>
        <p:nvSpPr>
          <p:cNvPr id="11" name="Freeform 11"/>
          <p:cNvSpPr/>
          <p:nvPr/>
        </p:nvSpPr>
        <p:spPr>
          <a:xfrm>
            <a:off x="10421617" y="2650059"/>
            <a:ext cx="5525407" cy="4142033"/>
          </a:xfrm>
          <a:custGeom>
            <a:avLst/>
            <a:gdLst/>
            <a:ahLst/>
            <a:cxnLst/>
            <a:rect l="l" t="t" r="r" b="b"/>
            <a:pathLst>
              <a:path w="5525407" h="4142033">
                <a:moveTo>
                  <a:pt x="0" y="0"/>
                </a:moveTo>
                <a:lnTo>
                  <a:pt x="5525407" y="0"/>
                </a:lnTo>
                <a:lnTo>
                  <a:pt x="5525407" y="4142032"/>
                </a:lnTo>
                <a:lnTo>
                  <a:pt x="0" y="4142032"/>
                </a:lnTo>
                <a:lnTo>
                  <a:pt x="0" y="0"/>
                </a:lnTo>
                <a:close/>
              </a:path>
            </a:pathLst>
          </a:custGeom>
          <a:blipFill>
            <a:blip r:embed="rId4"/>
            <a:stretch>
              <a:fillRect/>
            </a:stretch>
          </a:blipFill>
        </p:spPr>
      </p:sp>
      <p:sp>
        <p:nvSpPr>
          <p:cNvPr id="12" name="TextBox 12"/>
          <p:cNvSpPr txBox="1"/>
          <p:nvPr/>
        </p:nvSpPr>
        <p:spPr>
          <a:xfrm>
            <a:off x="790314" y="9930874"/>
            <a:ext cx="17171172" cy="228600"/>
          </a:xfrm>
          <a:prstGeom prst="rect">
            <a:avLst/>
          </a:prstGeom>
        </p:spPr>
        <p:txBody>
          <a:bodyPr lIns="0" tIns="0" rIns="0" bIns="0" rtlCol="0" anchor="t">
            <a:spAutoFit/>
          </a:bodyPr>
          <a:lstStyle/>
          <a:p>
            <a:pPr algn="ctr">
              <a:lnSpc>
                <a:spcPts val="1800"/>
              </a:lnSpc>
            </a:pPr>
            <a:r>
              <a:rPr lang="en-US" sz="1500">
                <a:solidFill>
                  <a:srgbClr val="595959"/>
                </a:solidFill>
                <a:latin typeface="思源黑体 Thin"/>
                <a:ea typeface="思源黑体 Thin"/>
                <a:cs typeface="思源黑体 Thin"/>
                <a:sym typeface="思源黑体 Thin"/>
              </a:rPr>
              <a:t>///////////////////////////////////////////////////////////////////////////////////////////////////////////////////////////////////////////////////////////////////////////////////////////////////////////////////////////////////</a:t>
            </a:r>
            <a:endParaRPr lang="en-US" sz="1500">
              <a:solidFill>
                <a:srgbClr val="595959"/>
              </a:solidFill>
              <a:latin typeface="思源黑体 Thin"/>
              <a:ea typeface="思源黑体 Thin"/>
              <a:cs typeface="思源黑体 Thin"/>
              <a:sym typeface="思源黑体 Thin"/>
            </a:endParaRPr>
          </a:p>
        </p:txBody>
      </p:sp>
      <p:sp>
        <p:nvSpPr>
          <p:cNvPr id="13" name="TextBox 13"/>
          <p:cNvSpPr txBox="1"/>
          <p:nvPr/>
        </p:nvSpPr>
        <p:spPr>
          <a:xfrm>
            <a:off x="681634" y="727934"/>
            <a:ext cx="3212365" cy="466725"/>
          </a:xfrm>
          <a:prstGeom prst="rect">
            <a:avLst/>
          </a:prstGeom>
        </p:spPr>
        <p:txBody>
          <a:bodyPr lIns="0" tIns="0" rIns="0" bIns="0" rtlCol="0" anchor="t">
            <a:spAutoFit/>
          </a:bodyPr>
          <a:lstStyle/>
          <a:p>
            <a:pPr algn="l">
              <a:lnSpc>
                <a:spcPts val="3600"/>
              </a:lnSpc>
            </a:pPr>
            <a:r>
              <a:rPr lang="en-US" sz="3000" b="1">
                <a:solidFill>
                  <a:srgbClr val="FFFFFF"/>
                </a:solidFill>
                <a:latin typeface="思源黑体 Heavy"/>
                <a:ea typeface="思源黑体 Heavy"/>
                <a:cs typeface="思源黑体 Heavy"/>
                <a:sym typeface="思源黑体 Heavy"/>
              </a:rPr>
              <a:t>项目进度展示</a:t>
            </a:r>
            <a:endParaRPr lang="en-US" sz="3000" b="1">
              <a:solidFill>
                <a:srgbClr val="FFFFFF"/>
              </a:solidFill>
              <a:latin typeface="思源黑体 Heavy"/>
              <a:ea typeface="思源黑体 Heavy"/>
              <a:cs typeface="思源黑体 Heavy"/>
              <a:sym typeface="思源黑体 Heavy"/>
            </a:endParaRPr>
          </a:p>
        </p:txBody>
      </p:sp>
      <p:sp>
        <p:nvSpPr>
          <p:cNvPr id="14" name="TextBox 14"/>
          <p:cNvSpPr txBox="1"/>
          <p:nvPr/>
        </p:nvSpPr>
        <p:spPr>
          <a:xfrm>
            <a:off x="3540568" y="1228487"/>
            <a:ext cx="1621948" cy="676275"/>
          </a:xfrm>
          <a:prstGeom prst="rect">
            <a:avLst/>
          </a:prstGeom>
        </p:spPr>
        <p:txBody>
          <a:bodyPr lIns="0" tIns="0" rIns="0" bIns="0" rtlCol="0" anchor="t">
            <a:spAutoFit/>
          </a:bodyPr>
          <a:lstStyle/>
          <a:p>
            <a:pPr algn="ctr">
              <a:lnSpc>
                <a:spcPts val="5400"/>
              </a:lnSpc>
            </a:pPr>
            <a:r>
              <a:rPr lang="en-US" sz="4500" b="1">
                <a:solidFill>
                  <a:srgbClr val="FFFFFF"/>
                </a:solidFill>
                <a:latin typeface="思源黑体 Heavy"/>
                <a:ea typeface="思源黑体 Heavy"/>
                <a:cs typeface="思源黑体 Heavy"/>
                <a:sym typeface="思源黑体 Heavy"/>
              </a:rPr>
              <a:t>01</a:t>
            </a:r>
            <a:endParaRPr lang="en-US" sz="4500" b="1">
              <a:solidFill>
                <a:srgbClr val="FFFFFF"/>
              </a:solidFill>
              <a:latin typeface="思源黑体 Heavy"/>
              <a:ea typeface="思源黑体 Heavy"/>
              <a:cs typeface="思源黑体 Heavy"/>
              <a:sym typeface="思源黑体 Heavy"/>
            </a:endParaRPr>
          </a:p>
        </p:txBody>
      </p:sp>
      <p:sp>
        <p:nvSpPr>
          <p:cNvPr id="15" name="TextBox 15"/>
          <p:cNvSpPr txBox="1"/>
          <p:nvPr/>
        </p:nvSpPr>
        <p:spPr>
          <a:xfrm>
            <a:off x="12126171" y="1228487"/>
            <a:ext cx="1621948" cy="676275"/>
          </a:xfrm>
          <a:prstGeom prst="rect">
            <a:avLst/>
          </a:prstGeom>
        </p:spPr>
        <p:txBody>
          <a:bodyPr lIns="0" tIns="0" rIns="0" bIns="0" rtlCol="0" anchor="t">
            <a:spAutoFit/>
          </a:bodyPr>
          <a:lstStyle/>
          <a:p>
            <a:pPr algn="ctr">
              <a:lnSpc>
                <a:spcPts val="5400"/>
              </a:lnSpc>
            </a:pPr>
            <a:r>
              <a:rPr lang="en-US" sz="4500" b="1">
                <a:solidFill>
                  <a:srgbClr val="FFFFFF"/>
                </a:solidFill>
                <a:latin typeface="思源黑体 Heavy"/>
                <a:ea typeface="思源黑体 Heavy"/>
                <a:cs typeface="思源黑体 Heavy"/>
                <a:sym typeface="思源黑体 Heavy"/>
              </a:rPr>
              <a:t>02</a:t>
            </a:r>
            <a:endParaRPr lang="en-US" sz="4500" b="1">
              <a:solidFill>
                <a:srgbClr val="FFFFFF"/>
              </a:solidFill>
              <a:latin typeface="思源黑体 Heavy"/>
              <a:ea typeface="思源黑体 Heavy"/>
              <a:cs typeface="思源黑体 Heavy"/>
              <a:sym typeface="思源黑体 Heavy"/>
            </a:endParaRPr>
          </a:p>
        </p:txBody>
      </p:sp>
      <p:sp>
        <p:nvSpPr>
          <p:cNvPr id="16" name="TextBox 16"/>
          <p:cNvSpPr txBox="1"/>
          <p:nvPr/>
        </p:nvSpPr>
        <p:spPr>
          <a:xfrm>
            <a:off x="681634" y="7137773"/>
            <a:ext cx="9429750" cy="2390140"/>
          </a:xfrm>
          <a:prstGeom prst="rect">
            <a:avLst/>
          </a:prstGeom>
        </p:spPr>
        <p:txBody>
          <a:bodyPr lIns="0" tIns="0" rIns="0" bIns="0" rtlCol="0" anchor="t">
            <a:spAutoFit/>
          </a:bodyPr>
          <a:lstStyle/>
          <a:p>
            <a:pPr algn="l">
              <a:lnSpc>
                <a:spcPts val="4760"/>
              </a:lnSpc>
            </a:pPr>
            <a:r>
              <a:rPr lang="en-US" sz="3400">
                <a:solidFill>
                  <a:srgbClr val="FFFFFF"/>
                </a:solidFill>
                <a:latin typeface="可画尊碑-简"/>
                <a:ea typeface="可画尊碑-简"/>
                <a:cs typeface="可画尊碑-简"/>
                <a:sym typeface="可画尊碑-简"/>
              </a:rPr>
              <a:t>根据鱼嘴的入口特点，查找参考图最终选定为海鳗</a:t>
            </a:r>
            <a:endParaRPr lang="en-US" sz="3400">
              <a:solidFill>
                <a:srgbClr val="FFFFFF"/>
              </a:solidFill>
              <a:latin typeface="可画尊碑-简"/>
              <a:ea typeface="可画尊碑-简"/>
              <a:cs typeface="可画尊碑-简"/>
              <a:sym typeface="可画尊碑-简"/>
            </a:endParaRPr>
          </a:p>
          <a:p>
            <a:pPr algn="l">
              <a:lnSpc>
                <a:spcPts val="4760"/>
              </a:lnSpc>
            </a:pPr>
            <a:r>
              <a:rPr lang="en-US" sz="3400">
                <a:solidFill>
                  <a:srgbClr val="FFFFFF"/>
                </a:solidFill>
                <a:latin typeface="可画尊碑-简"/>
                <a:ea typeface="可画尊碑-简"/>
                <a:cs typeface="可画尊碑-简"/>
                <a:sym typeface="可画尊碑-简"/>
              </a:rPr>
              <a:t>查找和古希腊相关有关于宇宙，海洋，入口的典故</a:t>
            </a:r>
            <a:endParaRPr lang="en-US" sz="3400">
              <a:solidFill>
                <a:srgbClr val="FFFFFF"/>
              </a:solidFill>
              <a:latin typeface="可画尊碑-简"/>
              <a:ea typeface="可画尊碑-简"/>
              <a:cs typeface="可画尊碑-简"/>
              <a:sym typeface="可画尊碑-简"/>
            </a:endParaRPr>
          </a:p>
          <a:p>
            <a:pPr algn="l">
              <a:lnSpc>
                <a:spcPts val="4760"/>
              </a:lnSpc>
            </a:pPr>
            <a:r>
              <a:rPr lang="en-US" sz="3400">
                <a:solidFill>
                  <a:srgbClr val="FFFFFF"/>
                </a:solidFill>
                <a:latin typeface="可画尊碑-简"/>
                <a:ea typeface="可画尊碑-简"/>
                <a:cs typeface="可画尊碑-简"/>
                <a:sym typeface="可画尊碑-简"/>
              </a:rPr>
              <a:t>画出鱼嘴入口和人的比例关系</a:t>
            </a:r>
            <a:endParaRPr lang="en-US" sz="3400">
              <a:solidFill>
                <a:srgbClr val="FFFFFF"/>
              </a:solidFill>
              <a:latin typeface="可画尊碑-简"/>
              <a:ea typeface="可画尊碑-简"/>
              <a:cs typeface="可画尊碑-简"/>
              <a:sym typeface="可画尊碑-简"/>
            </a:endParaRPr>
          </a:p>
          <a:p>
            <a:pPr algn="l">
              <a:lnSpc>
                <a:spcPts val="4760"/>
              </a:lnSpc>
            </a:pPr>
            <a:r>
              <a:rPr lang="en-US" sz="3400">
                <a:solidFill>
                  <a:srgbClr val="FFFFFF"/>
                </a:solidFill>
                <a:latin typeface="可画尊碑-简"/>
                <a:ea typeface="可画尊碑-简"/>
                <a:cs typeface="可画尊碑-简"/>
                <a:sym typeface="可画尊碑-简"/>
              </a:rPr>
              <a:t>最终确定鱼嘴入口的名字</a:t>
            </a:r>
            <a:endParaRPr lang="en-US" sz="3400">
              <a:solidFill>
                <a:srgbClr val="FFFFFF"/>
              </a:solidFill>
              <a:latin typeface="可画尊碑-简"/>
              <a:ea typeface="可画尊碑-简"/>
              <a:cs typeface="可画尊碑-简"/>
              <a:sym typeface="可画尊碑-简"/>
            </a:endParaRPr>
          </a:p>
        </p:txBody>
      </p:sp>
      <p:sp>
        <p:nvSpPr>
          <p:cNvPr id="17" name="TextBox 17"/>
          <p:cNvSpPr txBox="1"/>
          <p:nvPr/>
        </p:nvSpPr>
        <p:spPr>
          <a:xfrm>
            <a:off x="10421617" y="6963541"/>
            <a:ext cx="6477133" cy="2564372"/>
          </a:xfrm>
          <a:prstGeom prst="rect">
            <a:avLst/>
          </a:prstGeom>
        </p:spPr>
        <p:txBody>
          <a:bodyPr lIns="0" tIns="0" rIns="0" bIns="0" rtlCol="0" anchor="t">
            <a:spAutoFit/>
          </a:bodyPr>
          <a:lstStyle/>
          <a:p>
            <a:pPr algn="l">
              <a:lnSpc>
                <a:spcPts val="5120"/>
              </a:lnSpc>
            </a:pPr>
            <a:r>
              <a:rPr lang="en-US" sz="3660">
                <a:solidFill>
                  <a:srgbClr val="FFFFFF"/>
                </a:solidFill>
                <a:latin typeface="可画尊碑-简"/>
                <a:ea typeface="可画尊碑-简"/>
                <a:cs typeface="可画尊碑-简"/>
                <a:sym typeface="可画尊碑-简"/>
              </a:rPr>
              <a:t>查找古希腊走廊的参考图</a:t>
            </a:r>
            <a:endParaRPr lang="en-US" sz="3660">
              <a:solidFill>
                <a:srgbClr val="FFFFFF"/>
              </a:solidFill>
              <a:latin typeface="可画尊碑-简"/>
              <a:ea typeface="可画尊碑-简"/>
              <a:cs typeface="可画尊碑-简"/>
              <a:sym typeface="可画尊碑-简"/>
            </a:endParaRPr>
          </a:p>
          <a:p>
            <a:pPr algn="l">
              <a:lnSpc>
                <a:spcPts val="5120"/>
              </a:lnSpc>
            </a:pPr>
            <a:r>
              <a:rPr lang="en-US" sz="3660">
                <a:solidFill>
                  <a:srgbClr val="FFFFFF"/>
                </a:solidFill>
                <a:latin typeface="可画尊碑-简"/>
                <a:ea typeface="可画尊碑-简"/>
                <a:cs typeface="可画尊碑-简"/>
                <a:sym typeface="可画尊碑-简"/>
              </a:rPr>
              <a:t>探讨走廊当中会出现的各类生物</a:t>
            </a:r>
            <a:endParaRPr lang="en-US" sz="3660">
              <a:solidFill>
                <a:srgbClr val="FFFFFF"/>
              </a:solidFill>
              <a:latin typeface="可画尊碑-简"/>
              <a:ea typeface="可画尊碑-简"/>
              <a:cs typeface="可画尊碑-简"/>
              <a:sym typeface="可画尊碑-简"/>
            </a:endParaRPr>
          </a:p>
          <a:p>
            <a:pPr algn="l">
              <a:lnSpc>
                <a:spcPts val="5120"/>
              </a:lnSpc>
            </a:pPr>
            <a:r>
              <a:rPr lang="en-US" sz="3660">
                <a:solidFill>
                  <a:srgbClr val="FFFFFF"/>
                </a:solidFill>
                <a:latin typeface="可画尊碑-简"/>
                <a:ea typeface="可画尊碑-简"/>
                <a:cs typeface="可画尊碑-简"/>
                <a:sym typeface="可画尊碑-简"/>
              </a:rPr>
              <a:t>以及整体视觉效果</a:t>
            </a:r>
            <a:endParaRPr lang="en-US" sz="3660">
              <a:solidFill>
                <a:srgbClr val="FFFFFF"/>
              </a:solidFill>
              <a:latin typeface="可画尊碑-简"/>
              <a:ea typeface="可画尊碑-简"/>
              <a:cs typeface="可画尊碑-简"/>
              <a:sym typeface="可画尊碑-简"/>
            </a:endParaRPr>
          </a:p>
          <a:p>
            <a:pPr algn="l">
              <a:lnSpc>
                <a:spcPts val="5120"/>
              </a:lnSpc>
            </a:pPr>
            <a:r>
              <a:rPr lang="en-US" sz="3660">
                <a:solidFill>
                  <a:srgbClr val="FFFFFF"/>
                </a:solidFill>
                <a:latin typeface="可画尊碑-简"/>
                <a:ea typeface="可画尊碑-简"/>
                <a:cs typeface="可画尊碑-简"/>
                <a:sym typeface="可画尊碑-简"/>
              </a:rPr>
              <a:t>确定走廊名称</a:t>
            </a:r>
            <a:endParaRPr lang="en-US" sz="3660">
              <a:solidFill>
                <a:srgbClr val="FFFFFF"/>
              </a:solidFill>
              <a:latin typeface="可画尊碑-简"/>
              <a:ea typeface="可画尊碑-简"/>
              <a:cs typeface="可画尊碑-简"/>
              <a:sym typeface="可画尊碑-简"/>
            </a:endParaRPr>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rot="0">
            <a:off x="17082135" y="825818"/>
            <a:ext cx="486727" cy="68578"/>
            <a:chOff x="0" y="0"/>
            <a:chExt cx="648970" cy="91438"/>
          </a:xfrm>
        </p:grpSpPr>
        <p:sp>
          <p:nvSpPr>
            <p:cNvPr id="3" name="Freeform 3"/>
            <p:cNvSpPr/>
            <p:nvPr/>
          </p:nvSpPr>
          <p:spPr>
            <a:xfrm>
              <a:off x="0" y="0"/>
              <a:ext cx="648970" cy="91440"/>
            </a:xfrm>
            <a:custGeom>
              <a:avLst/>
              <a:gdLst/>
              <a:ahLst/>
              <a:cxnLst/>
              <a:rect l="l" t="t" r="r" b="b"/>
              <a:pathLst>
                <a:path w="648970" h="91440">
                  <a:moveTo>
                    <a:pt x="0" y="0"/>
                  </a:moveTo>
                  <a:lnTo>
                    <a:pt x="648970" y="0"/>
                  </a:lnTo>
                  <a:lnTo>
                    <a:pt x="648970" y="91440"/>
                  </a:lnTo>
                  <a:lnTo>
                    <a:pt x="0" y="91440"/>
                  </a:lnTo>
                  <a:close/>
                </a:path>
              </a:pathLst>
            </a:custGeom>
            <a:solidFill>
              <a:srgbClr val="595959"/>
            </a:solidFill>
          </p:spPr>
        </p:sp>
      </p:grpSp>
      <p:grpSp>
        <p:nvGrpSpPr>
          <p:cNvPr id="4" name="Group 4"/>
          <p:cNvGrpSpPr/>
          <p:nvPr/>
        </p:nvGrpSpPr>
        <p:grpSpPr>
          <a:xfrm rot="0">
            <a:off x="17082135" y="985839"/>
            <a:ext cx="486727" cy="68578"/>
            <a:chOff x="0" y="0"/>
            <a:chExt cx="648970" cy="91438"/>
          </a:xfrm>
        </p:grpSpPr>
        <p:sp>
          <p:nvSpPr>
            <p:cNvPr id="5" name="Freeform 5"/>
            <p:cNvSpPr/>
            <p:nvPr/>
          </p:nvSpPr>
          <p:spPr>
            <a:xfrm>
              <a:off x="0" y="0"/>
              <a:ext cx="648970" cy="91440"/>
            </a:xfrm>
            <a:custGeom>
              <a:avLst/>
              <a:gdLst/>
              <a:ahLst/>
              <a:cxnLst/>
              <a:rect l="l" t="t" r="r" b="b"/>
              <a:pathLst>
                <a:path w="648970" h="91440">
                  <a:moveTo>
                    <a:pt x="0" y="0"/>
                  </a:moveTo>
                  <a:lnTo>
                    <a:pt x="648970" y="0"/>
                  </a:lnTo>
                  <a:lnTo>
                    <a:pt x="648970" y="91440"/>
                  </a:lnTo>
                  <a:lnTo>
                    <a:pt x="0" y="91440"/>
                  </a:lnTo>
                  <a:close/>
                </a:path>
              </a:pathLst>
            </a:custGeom>
            <a:solidFill>
              <a:srgbClr val="595959"/>
            </a:solidFill>
          </p:spPr>
        </p:sp>
      </p:grpSp>
      <p:grpSp>
        <p:nvGrpSpPr>
          <p:cNvPr id="6" name="Group 6"/>
          <p:cNvGrpSpPr/>
          <p:nvPr/>
        </p:nvGrpSpPr>
        <p:grpSpPr>
          <a:xfrm rot="0">
            <a:off x="17082135" y="1145860"/>
            <a:ext cx="486727" cy="68578"/>
            <a:chOff x="0" y="0"/>
            <a:chExt cx="648970" cy="91438"/>
          </a:xfrm>
        </p:grpSpPr>
        <p:sp>
          <p:nvSpPr>
            <p:cNvPr id="7" name="Freeform 7"/>
            <p:cNvSpPr/>
            <p:nvPr/>
          </p:nvSpPr>
          <p:spPr>
            <a:xfrm>
              <a:off x="0" y="0"/>
              <a:ext cx="648970" cy="91440"/>
            </a:xfrm>
            <a:custGeom>
              <a:avLst/>
              <a:gdLst/>
              <a:ahLst/>
              <a:cxnLst/>
              <a:rect l="l" t="t" r="r" b="b"/>
              <a:pathLst>
                <a:path w="648970" h="91440">
                  <a:moveTo>
                    <a:pt x="0" y="0"/>
                  </a:moveTo>
                  <a:lnTo>
                    <a:pt x="648970" y="0"/>
                  </a:lnTo>
                  <a:lnTo>
                    <a:pt x="648970" y="91440"/>
                  </a:lnTo>
                  <a:lnTo>
                    <a:pt x="0" y="91440"/>
                  </a:lnTo>
                  <a:close/>
                </a:path>
              </a:pathLst>
            </a:custGeom>
            <a:solidFill>
              <a:srgbClr val="595959"/>
            </a:solidFill>
          </p:spPr>
        </p:sp>
      </p:grpSp>
      <p:sp>
        <p:nvSpPr>
          <p:cNvPr id="8" name="Freeform 8"/>
          <p:cNvSpPr/>
          <p:nvPr/>
        </p:nvSpPr>
        <p:spPr>
          <a:xfrm rot="-2106914">
            <a:off x="3285650" y="1116937"/>
            <a:ext cx="1930111" cy="1930111"/>
          </a:xfrm>
          <a:custGeom>
            <a:avLst/>
            <a:gdLst/>
            <a:ahLst/>
            <a:cxnLst/>
            <a:rect l="l" t="t" r="r" b="b"/>
            <a:pathLst>
              <a:path w="1930111" h="1930111">
                <a:moveTo>
                  <a:pt x="0" y="0"/>
                </a:moveTo>
                <a:lnTo>
                  <a:pt x="1930110" y="0"/>
                </a:lnTo>
                <a:lnTo>
                  <a:pt x="1930110" y="1930111"/>
                </a:lnTo>
                <a:lnTo>
                  <a:pt x="0" y="1930111"/>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9" name="Freeform 9"/>
          <p:cNvSpPr/>
          <p:nvPr/>
        </p:nvSpPr>
        <p:spPr>
          <a:xfrm rot="-2106914">
            <a:off x="12224079" y="867159"/>
            <a:ext cx="1930111" cy="1930111"/>
          </a:xfrm>
          <a:custGeom>
            <a:avLst/>
            <a:gdLst/>
            <a:ahLst/>
            <a:cxnLst/>
            <a:rect l="l" t="t" r="r" b="b"/>
            <a:pathLst>
              <a:path w="1930111" h="1930111">
                <a:moveTo>
                  <a:pt x="0" y="0"/>
                </a:moveTo>
                <a:lnTo>
                  <a:pt x="1930110" y="0"/>
                </a:lnTo>
                <a:lnTo>
                  <a:pt x="1930110" y="1930110"/>
                </a:lnTo>
                <a:lnTo>
                  <a:pt x="0" y="1930110"/>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10" name="Freeform 10"/>
          <p:cNvSpPr/>
          <p:nvPr/>
        </p:nvSpPr>
        <p:spPr>
          <a:xfrm>
            <a:off x="1795136" y="3276522"/>
            <a:ext cx="4978607" cy="3733955"/>
          </a:xfrm>
          <a:custGeom>
            <a:avLst/>
            <a:gdLst/>
            <a:ahLst/>
            <a:cxnLst/>
            <a:rect l="l" t="t" r="r" b="b"/>
            <a:pathLst>
              <a:path w="4978607" h="3733955">
                <a:moveTo>
                  <a:pt x="0" y="0"/>
                </a:moveTo>
                <a:lnTo>
                  <a:pt x="4978607" y="0"/>
                </a:lnTo>
                <a:lnTo>
                  <a:pt x="4978607" y="3733956"/>
                </a:lnTo>
                <a:lnTo>
                  <a:pt x="0" y="3733956"/>
                </a:lnTo>
                <a:lnTo>
                  <a:pt x="0" y="0"/>
                </a:lnTo>
                <a:close/>
              </a:path>
            </a:pathLst>
          </a:custGeom>
          <a:blipFill>
            <a:blip r:embed="rId3"/>
            <a:stretch>
              <a:fillRect/>
            </a:stretch>
          </a:blipFill>
        </p:spPr>
      </p:sp>
      <p:sp>
        <p:nvSpPr>
          <p:cNvPr id="11" name="Freeform 11"/>
          <p:cNvSpPr/>
          <p:nvPr/>
        </p:nvSpPr>
        <p:spPr>
          <a:xfrm>
            <a:off x="10692887" y="2956948"/>
            <a:ext cx="5285704" cy="3962344"/>
          </a:xfrm>
          <a:custGeom>
            <a:avLst/>
            <a:gdLst/>
            <a:ahLst/>
            <a:cxnLst/>
            <a:rect l="l" t="t" r="r" b="b"/>
            <a:pathLst>
              <a:path w="5285704" h="3962344">
                <a:moveTo>
                  <a:pt x="0" y="0"/>
                </a:moveTo>
                <a:lnTo>
                  <a:pt x="5285704" y="0"/>
                </a:lnTo>
                <a:lnTo>
                  <a:pt x="5285704" y="3962344"/>
                </a:lnTo>
                <a:lnTo>
                  <a:pt x="0" y="3962344"/>
                </a:lnTo>
                <a:lnTo>
                  <a:pt x="0" y="0"/>
                </a:lnTo>
                <a:close/>
              </a:path>
            </a:pathLst>
          </a:custGeom>
          <a:blipFill>
            <a:blip r:embed="rId4"/>
            <a:stretch>
              <a:fillRect/>
            </a:stretch>
          </a:blipFill>
        </p:spPr>
      </p:sp>
      <p:sp>
        <p:nvSpPr>
          <p:cNvPr id="12" name="TextBox 12"/>
          <p:cNvSpPr txBox="1"/>
          <p:nvPr/>
        </p:nvSpPr>
        <p:spPr>
          <a:xfrm>
            <a:off x="790314" y="9930874"/>
            <a:ext cx="17171172" cy="228600"/>
          </a:xfrm>
          <a:prstGeom prst="rect">
            <a:avLst/>
          </a:prstGeom>
        </p:spPr>
        <p:txBody>
          <a:bodyPr lIns="0" tIns="0" rIns="0" bIns="0" rtlCol="0" anchor="t">
            <a:spAutoFit/>
          </a:bodyPr>
          <a:lstStyle/>
          <a:p>
            <a:pPr algn="ctr">
              <a:lnSpc>
                <a:spcPts val="1800"/>
              </a:lnSpc>
            </a:pPr>
            <a:r>
              <a:rPr lang="en-US" sz="1500">
                <a:solidFill>
                  <a:srgbClr val="595959"/>
                </a:solidFill>
                <a:latin typeface="思源黑体 Thin"/>
                <a:ea typeface="思源黑体 Thin"/>
                <a:cs typeface="思源黑体 Thin"/>
                <a:sym typeface="思源黑体 Thin"/>
              </a:rPr>
              <a:t>///////////////////////////////////////////////////////////////////////////////////////////////////////////////////////////////////////////////////////////////////////////////////////////////////////////////////////////////////</a:t>
            </a:r>
            <a:endParaRPr lang="en-US" sz="1500">
              <a:solidFill>
                <a:srgbClr val="595959"/>
              </a:solidFill>
              <a:latin typeface="思源黑体 Thin"/>
              <a:ea typeface="思源黑体 Thin"/>
              <a:cs typeface="思源黑体 Thin"/>
              <a:sym typeface="思源黑体 Thin"/>
            </a:endParaRPr>
          </a:p>
        </p:txBody>
      </p:sp>
      <p:sp>
        <p:nvSpPr>
          <p:cNvPr id="13" name="TextBox 13"/>
          <p:cNvSpPr txBox="1"/>
          <p:nvPr/>
        </p:nvSpPr>
        <p:spPr>
          <a:xfrm>
            <a:off x="681634" y="727934"/>
            <a:ext cx="3212365" cy="466725"/>
          </a:xfrm>
          <a:prstGeom prst="rect">
            <a:avLst/>
          </a:prstGeom>
        </p:spPr>
        <p:txBody>
          <a:bodyPr lIns="0" tIns="0" rIns="0" bIns="0" rtlCol="0" anchor="t">
            <a:spAutoFit/>
          </a:bodyPr>
          <a:lstStyle/>
          <a:p>
            <a:pPr algn="l">
              <a:lnSpc>
                <a:spcPts val="3600"/>
              </a:lnSpc>
            </a:pPr>
            <a:r>
              <a:rPr lang="en-US" sz="3000" b="1">
                <a:solidFill>
                  <a:srgbClr val="FFFFFF"/>
                </a:solidFill>
                <a:latin typeface="思源黑体 Heavy"/>
                <a:ea typeface="思源黑体 Heavy"/>
                <a:cs typeface="思源黑体 Heavy"/>
                <a:sym typeface="思源黑体 Heavy"/>
              </a:rPr>
              <a:t>项目进度展示</a:t>
            </a:r>
            <a:endParaRPr lang="en-US" sz="3000" b="1">
              <a:solidFill>
                <a:srgbClr val="FFFFFF"/>
              </a:solidFill>
              <a:latin typeface="思源黑体 Heavy"/>
              <a:ea typeface="思源黑体 Heavy"/>
              <a:cs typeface="思源黑体 Heavy"/>
              <a:sym typeface="思源黑体 Heavy"/>
            </a:endParaRPr>
          </a:p>
        </p:txBody>
      </p:sp>
      <p:sp>
        <p:nvSpPr>
          <p:cNvPr id="14" name="TextBox 14"/>
          <p:cNvSpPr txBox="1"/>
          <p:nvPr/>
        </p:nvSpPr>
        <p:spPr>
          <a:xfrm>
            <a:off x="3473465" y="1743855"/>
            <a:ext cx="1621948" cy="676275"/>
          </a:xfrm>
          <a:prstGeom prst="rect">
            <a:avLst/>
          </a:prstGeom>
        </p:spPr>
        <p:txBody>
          <a:bodyPr lIns="0" tIns="0" rIns="0" bIns="0" rtlCol="0" anchor="t">
            <a:spAutoFit/>
          </a:bodyPr>
          <a:lstStyle/>
          <a:p>
            <a:pPr algn="ctr">
              <a:lnSpc>
                <a:spcPts val="5400"/>
              </a:lnSpc>
            </a:pPr>
            <a:r>
              <a:rPr lang="en-US" sz="4500" b="1">
                <a:solidFill>
                  <a:srgbClr val="FFFFFF"/>
                </a:solidFill>
                <a:latin typeface="思源黑体 Heavy"/>
                <a:ea typeface="思源黑体 Heavy"/>
                <a:cs typeface="思源黑体 Heavy"/>
                <a:sym typeface="思源黑体 Heavy"/>
              </a:rPr>
              <a:t>03</a:t>
            </a:r>
            <a:endParaRPr lang="en-US" sz="4500" b="1">
              <a:solidFill>
                <a:srgbClr val="FFFFFF"/>
              </a:solidFill>
              <a:latin typeface="思源黑体 Heavy"/>
              <a:ea typeface="思源黑体 Heavy"/>
              <a:cs typeface="思源黑体 Heavy"/>
              <a:sym typeface="思源黑体 Heavy"/>
            </a:endParaRPr>
          </a:p>
        </p:txBody>
      </p:sp>
      <p:sp>
        <p:nvSpPr>
          <p:cNvPr id="15" name="TextBox 15"/>
          <p:cNvSpPr txBox="1"/>
          <p:nvPr/>
        </p:nvSpPr>
        <p:spPr>
          <a:xfrm>
            <a:off x="12378160" y="1494077"/>
            <a:ext cx="1621948" cy="676275"/>
          </a:xfrm>
          <a:prstGeom prst="rect">
            <a:avLst/>
          </a:prstGeom>
        </p:spPr>
        <p:txBody>
          <a:bodyPr lIns="0" tIns="0" rIns="0" bIns="0" rtlCol="0" anchor="t">
            <a:spAutoFit/>
          </a:bodyPr>
          <a:lstStyle/>
          <a:p>
            <a:pPr algn="ctr">
              <a:lnSpc>
                <a:spcPts val="5400"/>
              </a:lnSpc>
            </a:pPr>
            <a:r>
              <a:rPr lang="en-US" sz="4500" b="1">
                <a:solidFill>
                  <a:srgbClr val="FFFFFF"/>
                </a:solidFill>
                <a:latin typeface="思源黑体 Heavy"/>
                <a:ea typeface="思源黑体 Heavy"/>
                <a:cs typeface="思源黑体 Heavy"/>
                <a:sym typeface="思源黑体 Heavy"/>
              </a:rPr>
              <a:t>04</a:t>
            </a:r>
            <a:endParaRPr lang="en-US" sz="4500" b="1">
              <a:solidFill>
                <a:srgbClr val="FFFFFF"/>
              </a:solidFill>
              <a:latin typeface="思源黑体 Heavy"/>
              <a:ea typeface="思源黑体 Heavy"/>
              <a:cs typeface="思源黑体 Heavy"/>
              <a:sym typeface="思源黑体 Heavy"/>
            </a:endParaRPr>
          </a:p>
        </p:txBody>
      </p:sp>
      <p:sp>
        <p:nvSpPr>
          <p:cNvPr id="16" name="TextBox 16"/>
          <p:cNvSpPr txBox="1"/>
          <p:nvPr/>
        </p:nvSpPr>
        <p:spPr>
          <a:xfrm>
            <a:off x="1795136" y="7054959"/>
            <a:ext cx="6429375" cy="2990215"/>
          </a:xfrm>
          <a:prstGeom prst="rect">
            <a:avLst/>
          </a:prstGeom>
        </p:spPr>
        <p:txBody>
          <a:bodyPr lIns="0" tIns="0" rIns="0" bIns="0" rtlCol="0" anchor="t">
            <a:spAutoFit/>
          </a:bodyPr>
          <a:lstStyle/>
          <a:p>
            <a:pPr algn="l">
              <a:lnSpc>
                <a:spcPts val="4760"/>
              </a:lnSpc>
            </a:pPr>
            <a:r>
              <a:rPr lang="en-US" sz="3400">
                <a:solidFill>
                  <a:srgbClr val="FFFFFF"/>
                </a:solidFill>
                <a:latin typeface="可画尊碑-简"/>
                <a:ea typeface="可画尊碑-简"/>
                <a:cs typeface="可画尊碑-简"/>
                <a:sym typeface="可画尊碑-简"/>
              </a:rPr>
              <a:t>找到古希腊风格亭子参考</a:t>
            </a:r>
            <a:endParaRPr lang="en-US" sz="3400">
              <a:solidFill>
                <a:srgbClr val="FFFFFF"/>
              </a:solidFill>
              <a:latin typeface="可画尊碑-简"/>
              <a:ea typeface="可画尊碑-简"/>
              <a:cs typeface="可画尊碑-简"/>
              <a:sym typeface="可画尊碑-简"/>
            </a:endParaRPr>
          </a:p>
          <a:p>
            <a:pPr algn="l">
              <a:lnSpc>
                <a:spcPts val="4760"/>
              </a:lnSpc>
            </a:pPr>
            <a:r>
              <a:rPr lang="en-US" sz="3400">
                <a:solidFill>
                  <a:srgbClr val="FFFFFF"/>
                </a:solidFill>
                <a:latin typeface="可画尊碑-简"/>
                <a:ea typeface="可画尊碑-简"/>
                <a:cs typeface="可画尊碑-简"/>
                <a:sym typeface="可画尊碑-简"/>
              </a:rPr>
              <a:t>画出速写进一步确定亭子的形状</a:t>
            </a:r>
            <a:endParaRPr lang="en-US" sz="3400">
              <a:solidFill>
                <a:srgbClr val="FFFFFF"/>
              </a:solidFill>
              <a:latin typeface="可画尊碑-简"/>
              <a:ea typeface="可画尊碑-简"/>
              <a:cs typeface="可画尊碑-简"/>
              <a:sym typeface="可画尊碑-简"/>
            </a:endParaRPr>
          </a:p>
          <a:p>
            <a:pPr algn="l">
              <a:lnSpc>
                <a:spcPts val="4760"/>
              </a:lnSpc>
            </a:pPr>
            <a:r>
              <a:rPr lang="en-US" sz="3400">
                <a:solidFill>
                  <a:srgbClr val="FFFFFF"/>
                </a:solidFill>
                <a:latin typeface="可画尊碑-简"/>
                <a:ea typeface="可画尊碑-简"/>
                <a:cs typeface="可画尊碑-简"/>
                <a:sym typeface="可画尊碑-简"/>
              </a:rPr>
              <a:t>寻找古希腊当中有关于深海的典故</a:t>
            </a:r>
            <a:endParaRPr lang="en-US" sz="3400">
              <a:solidFill>
                <a:srgbClr val="FFFFFF"/>
              </a:solidFill>
              <a:latin typeface="可画尊碑-简"/>
              <a:ea typeface="可画尊碑-简"/>
              <a:cs typeface="可画尊碑-简"/>
              <a:sym typeface="可画尊碑-简"/>
            </a:endParaRPr>
          </a:p>
          <a:p>
            <a:pPr algn="l">
              <a:lnSpc>
                <a:spcPts val="4760"/>
              </a:lnSpc>
            </a:pPr>
            <a:r>
              <a:rPr lang="en-US" sz="3400">
                <a:solidFill>
                  <a:srgbClr val="FFFFFF"/>
                </a:solidFill>
                <a:latin typeface="可画尊碑-简"/>
                <a:ea typeface="可画尊碑-简"/>
                <a:cs typeface="可画尊碑-简"/>
                <a:sym typeface="可画尊碑-简"/>
              </a:rPr>
              <a:t>找到和泰坦相关的资料</a:t>
            </a:r>
            <a:endParaRPr lang="en-US" sz="3400">
              <a:solidFill>
                <a:srgbClr val="FFFFFF"/>
              </a:solidFill>
              <a:latin typeface="可画尊碑-简"/>
              <a:ea typeface="可画尊碑-简"/>
              <a:cs typeface="可画尊碑-简"/>
              <a:sym typeface="可画尊碑-简"/>
            </a:endParaRPr>
          </a:p>
          <a:p>
            <a:pPr algn="l">
              <a:lnSpc>
                <a:spcPts val="4760"/>
              </a:lnSpc>
            </a:pPr>
            <a:r>
              <a:rPr lang="en-US" sz="3400">
                <a:solidFill>
                  <a:srgbClr val="FFFFFF"/>
                </a:solidFill>
                <a:latin typeface="可画尊碑-简"/>
                <a:ea typeface="可画尊碑-简"/>
                <a:cs typeface="可画尊碑-简"/>
                <a:sym typeface="可画尊碑-简"/>
              </a:rPr>
              <a:t>确定景点名称</a:t>
            </a:r>
            <a:endParaRPr lang="en-US" sz="3400">
              <a:solidFill>
                <a:srgbClr val="FFFFFF"/>
              </a:solidFill>
              <a:latin typeface="可画尊碑-简"/>
              <a:ea typeface="可画尊碑-简"/>
              <a:cs typeface="可画尊碑-简"/>
              <a:sym typeface="可画尊碑-简"/>
            </a:endParaRPr>
          </a:p>
        </p:txBody>
      </p:sp>
      <p:sp>
        <p:nvSpPr>
          <p:cNvPr id="17" name="TextBox 17"/>
          <p:cNvSpPr txBox="1"/>
          <p:nvPr/>
        </p:nvSpPr>
        <p:spPr>
          <a:xfrm>
            <a:off x="10835091" y="7054959"/>
            <a:ext cx="5143500" cy="2990215"/>
          </a:xfrm>
          <a:prstGeom prst="rect">
            <a:avLst/>
          </a:prstGeom>
        </p:spPr>
        <p:txBody>
          <a:bodyPr lIns="0" tIns="0" rIns="0" bIns="0" rtlCol="0" anchor="t">
            <a:spAutoFit/>
          </a:bodyPr>
          <a:lstStyle/>
          <a:p>
            <a:pPr algn="l">
              <a:lnSpc>
                <a:spcPts val="4760"/>
              </a:lnSpc>
            </a:pPr>
            <a:r>
              <a:rPr lang="en-US" sz="3400">
                <a:solidFill>
                  <a:srgbClr val="FFFFFF"/>
                </a:solidFill>
                <a:latin typeface="可画尊碑-简"/>
                <a:ea typeface="可画尊碑-简"/>
                <a:cs typeface="可画尊碑-简"/>
                <a:sym typeface="可画尊碑-简"/>
              </a:rPr>
              <a:t>确定此处的地貌特点</a:t>
            </a:r>
            <a:endParaRPr lang="en-US" sz="3400">
              <a:solidFill>
                <a:srgbClr val="FFFFFF"/>
              </a:solidFill>
              <a:latin typeface="可画尊碑-简"/>
              <a:ea typeface="可画尊碑-简"/>
              <a:cs typeface="可画尊碑-简"/>
              <a:sym typeface="可画尊碑-简"/>
            </a:endParaRPr>
          </a:p>
          <a:p>
            <a:pPr algn="l">
              <a:lnSpc>
                <a:spcPts val="4760"/>
              </a:lnSpc>
            </a:pPr>
            <a:r>
              <a:rPr lang="en-US" sz="3400">
                <a:solidFill>
                  <a:srgbClr val="FFFFFF"/>
                </a:solidFill>
                <a:latin typeface="可画尊碑-简"/>
                <a:ea typeface="可画尊碑-简"/>
                <a:cs typeface="可画尊碑-简"/>
                <a:sym typeface="可画尊碑-简"/>
              </a:rPr>
              <a:t>加入蒸汽和鱼类的元素</a:t>
            </a:r>
            <a:endParaRPr lang="en-US" sz="3400">
              <a:solidFill>
                <a:srgbClr val="FFFFFF"/>
              </a:solidFill>
              <a:latin typeface="可画尊碑-简"/>
              <a:ea typeface="可画尊碑-简"/>
              <a:cs typeface="可画尊碑-简"/>
              <a:sym typeface="可画尊碑-简"/>
            </a:endParaRPr>
          </a:p>
          <a:p>
            <a:pPr algn="l">
              <a:lnSpc>
                <a:spcPts val="4760"/>
              </a:lnSpc>
            </a:pPr>
            <a:r>
              <a:rPr lang="en-US" sz="3400">
                <a:solidFill>
                  <a:srgbClr val="FFFFFF"/>
                </a:solidFill>
                <a:latin typeface="可画尊碑-简"/>
                <a:ea typeface="可画尊碑-简"/>
                <a:cs typeface="可画尊碑-简"/>
                <a:sym typeface="可画尊碑-简"/>
              </a:rPr>
              <a:t>与前后两个景点相融合构思</a:t>
            </a:r>
            <a:endParaRPr lang="en-US" sz="3400">
              <a:solidFill>
                <a:srgbClr val="FFFFFF"/>
              </a:solidFill>
              <a:latin typeface="可画尊碑-简"/>
              <a:ea typeface="可画尊碑-简"/>
              <a:cs typeface="可画尊碑-简"/>
              <a:sym typeface="可画尊碑-简"/>
            </a:endParaRPr>
          </a:p>
          <a:p>
            <a:pPr algn="l">
              <a:lnSpc>
                <a:spcPts val="4760"/>
              </a:lnSpc>
            </a:pPr>
            <a:r>
              <a:rPr lang="en-US" sz="3400">
                <a:solidFill>
                  <a:srgbClr val="FFFFFF"/>
                </a:solidFill>
                <a:latin typeface="可画尊碑-简"/>
                <a:ea typeface="可画尊碑-简"/>
                <a:cs typeface="可画尊碑-简"/>
                <a:sym typeface="可画尊碑-简"/>
              </a:rPr>
              <a:t>正式确定为连接处的功能</a:t>
            </a:r>
            <a:endParaRPr lang="en-US" sz="3400">
              <a:solidFill>
                <a:srgbClr val="FFFFFF"/>
              </a:solidFill>
              <a:latin typeface="可画尊碑-简"/>
              <a:ea typeface="可画尊碑-简"/>
              <a:cs typeface="可画尊碑-简"/>
              <a:sym typeface="可画尊碑-简"/>
            </a:endParaRPr>
          </a:p>
          <a:p>
            <a:pPr algn="l">
              <a:lnSpc>
                <a:spcPts val="4760"/>
              </a:lnSpc>
            </a:pPr>
            <a:r>
              <a:rPr lang="en-US" sz="3400">
                <a:solidFill>
                  <a:srgbClr val="FFFFFF"/>
                </a:solidFill>
                <a:latin typeface="可画尊碑-简"/>
                <a:ea typeface="可画尊碑-简"/>
                <a:cs typeface="可画尊碑-简"/>
                <a:sym typeface="可画尊碑-简"/>
              </a:rPr>
              <a:t>确定景点名称</a:t>
            </a:r>
            <a:endParaRPr lang="en-US" sz="3400">
              <a:solidFill>
                <a:srgbClr val="FFFFFF"/>
              </a:solidFill>
              <a:latin typeface="可画尊碑-简"/>
              <a:ea typeface="可画尊碑-简"/>
              <a:cs typeface="可画尊碑-简"/>
              <a:sym typeface="可画尊碑-简"/>
            </a:endParaRP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rot="0">
            <a:off x="17082135" y="825818"/>
            <a:ext cx="486727" cy="68578"/>
            <a:chOff x="0" y="0"/>
            <a:chExt cx="648970" cy="91438"/>
          </a:xfrm>
        </p:grpSpPr>
        <p:sp>
          <p:nvSpPr>
            <p:cNvPr id="3" name="Freeform 3"/>
            <p:cNvSpPr/>
            <p:nvPr/>
          </p:nvSpPr>
          <p:spPr>
            <a:xfrm>
              <a:off x="0" y="0"/>
              <a:ext cx="648970" cy="91440"/>
            </a:xfrm>
            <a:custGeom>
              <a:avLst/>
              <a:gdLst/>
              <a:ahLst/>
              <a:cxnLst/>
              <a:rect l="l" t="t" r="r" b="b"/>
              <a:pathLst>
                <a:path w="648970" h="91440">
                  <a:moveTo>
                    <a:pt x="0" y="0"/>
                  </a:moveTo>
                  <a:lnTo>
                    <a:pt x="648970" y="0"/>
                  </a:lnTo>
                  <a:lnTo>
                    <a:pt x="648970" y="91440"/>
                  </a:lnTo>
                  <a:lnTo>
                    <a:pt x="0" y="91440"/>
                  </a:lnTo>
                  <a:close/>
                </a:path>
              </a:pathLst>
            </a:custGeom>
            <a:solidFill>
              <a:srgbClr val="595959"/>
            </a:solidFill>
          </p:spPr>
        </p:sp>
      </p:grpSp>
      <p:grpSp>
        <p:nvGrpSpPr>
          <p:cNvPr id="4" name="Group 4"/>
          <p:cNvGrpSpPr/>
          <p:nvPr/>
        </p:nvGrpSpPr>
        <p:grpSpPr>
          <a:xfrm rot="0">
            <a:off x="17082135" y="985839"/>
            <a:ext cx="486727" cy="68578"/>
            <a:chOff x="0" y="0"/>
            <a:chExt cx="648970" cy="91438"/>
          </a:xfrm>
        </p:grpSpPr>
        <p:sp>
          <p:nvSpPr>
            <p:cNvPr id="5" name="Freeform 5"/>
            <p:cNvSpPr/>
            <p:nvPr/>
          </p:nvSpPr>
          <p:spPr>
            <a:xfrm>
              <a:off x="0" y="0"/>
              <a:ext cx="648970" cy="91440"/>
            </a:xfrm>
            <a:custGeom>
              <a:avLst/>
              <a:gdLst/>
              <a:ahLst/>
              <a:cxnLst/>
              <a:rect l="l" t="t" r="r" b="b"/>
              <a:pathLst>
                <a:path w="648970" h="91440">
                  <a:moveTo>
                    <a:pt x="0" y="0"/>
                  </a:moveTo>
                  <a:lnTo>
                    <a:pt x="648970" y="0"/>
                  </a:lnTo>
                  <a:lnTo>
                    <a:pt x="648970" y="91440"/>
                  </a:lnTo>
                  <a:lnTo>
                    <a:pt x="0" y="91440"/>
                  </a:lnTo>
                  <a:close/>
                </a:path>
              </a:pathLst>
            </a:custGeom>
            <a:solidFill>
              <a:srgbClr val="595959"/>
            </a:solidFill>
          </p:spPr>
        </p:sp>
      </p:grpSp>
      <p:grpSp>
        <p:nvGrpSpPr>
          <p:cNvPr id="6" name="Group 6"/>
          <p:cNvGrpSpPr/>
          <p:nvPr/>
        </p:nvGrpSpPr>
        <p:grpSpPr>
          <a:xfrm rot="0">
            <a:off x="17082135" y="1145860"/>
            <a:ext cx="486727" cy="68578"/>
            <a:chOff x="0" y="0"/>
            <a:chExt cx="648970" cy="91438"/>
          </a:xfrm>
        </p:grpSpPr>
        <p:sp>
          <p:nvSpPr>
            <p:cNvPr id="7" name="Freeform 7"/>
            <p:cNvSpPr/>
            <p:nvPr/>
          </p:nvSpPr>
          <p:spPr>
            <a:xfrm>
              <a:off x="0" y="0"/>
              <a:ext cx="648970" cy="91440"/>
            </a:xfrm>
            <a:custGeom>
              <a:avLst/>
              <a:gdLst/>
              <a:ahLst/>
              <a:cxnLst/>
              <a:rect l="l" t="t" r="r" b="b"/>
              <a:pathLst>
                <a:path w="648970" h="91440">
                  <a:moveTo>
                    <a:pt x="0" y="0"/>
                  </a:moveTo>
                  <a:lnTo>
                    <a:pt x="648970" y="0"/>
                  </a:lnTo>
                  <a:lnTo>
                    <a:pt x="648970" y="91440"/>
                  </a:lnTo>
                  <a:lnTo>
                    <a:pt x="0" y="91440"/>
                  </a:lnTo>
                  <a:close/>
                </a:path>
              </a:pathLst>
            </a:custGeom>
            <a:solidFill>
              <a:srgbClr val="595959"/>
            </a:solidFill>
          </p:spPr>
        </p:sp>
      </p:grpSp>
      <p:sp>
        <p:nvSpPr>
          <p:cNvPr id="8" name="Freeform 8"/>
          <p:cNvSpPr/>
          <p:nvPr/>
        </p:nvSpPr>
        <p:spPr>
          <a:xfrm rot="-2106914">
            <a:off x="3553362" y="778800"/>
            <a:ext cx="1930111" cy="1930111"/>
          </a:xfrm>
          <a:custGeom>
            <a:avLst/>
            <a:gdLst/>
            <a:ahLst/>
            <a:cxnLst/>
            <a:rect l="l" t="t" r="r" b="b"/>
            <a:pathLst>
              <a:path w="1930111" h="1930111">
                <a:moveTo>
                  <a:pt x="0" y="0"/>
                </a:moveTo>
                <a:lnTo>
                  <a:pt x="1930110" y="0"/>
                </a:lnTo>
                <a:lnTo>
                  <a:pt x="1930110" y="1930110"/>
                </a:lnTo>
                <a:lnTo>
                  <a:pt x="0" y="1930110"/>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9" name="Freeform 9"/>
          <p:cNvSpPr/>
          <p:nvPr/>
        </p:nvSpPr>
        <p:spPr>
          <a:xfrm>
            <a:off x="1817068" y="2831531"/>
            <a:ext cx="5402698" cy="4050046"/>
          </a:xfrm>
          <a:custGeom>
            <a:avLst/>
            <a:gdLst/>
            <a:ahLst/>
            <a:cxnLst/>
            <a:rect l="l" t="t" r="r" b="b"/>
            <a:pathLst>
              <a:path w="5402698" h="4050046">
                <a:moveTo>
                  <a:pt x="0" y="0"/>
                </a:moveTo>
                <a:lnTo>
                  <a:pt x="5402698" y="0"/>
                </a:lnTo>
                <a:lnTo>
                  <a:pt x="5402698" y="4050047"/>
                </a:lnTo>
                <a:lnTo>
                  <a:pt x="0" y="4050047"/>
                </a:lnTo>
                <a:lnTo>
                  <a:pt x="0" y="0"/>
                </a:lnTo>
                <a:close/>
              </a:path>
            </a:pathLst>
          </a:custGeom>
          <a:blipFill>
            <a:blip r:embed="rId3"/>
            <a:stretch>
              <a:fillRect/>
            </a:stretch>
          </a:blipFill>
        </p:spPr>
      </p:sp>
      <p:sp>
        <p:nvSpPr>
          <p:cNvPr id="10" name="TextBox 10"/>
          <p:cNvSpPr txBox="1"/>
          <p:nvPr/>
        </p:nvSpPr>
        <p:spPr>
          <a:xfrm>
            <a:off x="681634" y="727934"/>
            <a:ext cx="3212365" cy="466725"/>
          </a:xfrm>
          <a:prstGeom prst="rect">
            <a:avLst/>
          </a:prstGeom>
        </p:spPr>
        <p:txBody>
          <a:bodyPr lIns="0" tIns="0" rIns="0" bIns="0" rtlCol="0" anchor="t">
            <a:spAutoFit/>
          </a:bodyPr>
          <a:lstStyle/>
          <a:p>
            <a:pPr algn="l">
              <a:lnSpc>
                <a:spcPts val="3600"/>
              </a:lnSpc>
            </a:pPr>
            <a:r>
              <a:rPr lang="en-US" sz="3000" b="1">
                <a:solidFill>
                  <a:srgbClr val="FFFFFF"/>
                </a:solidFill>
                <a:latin typeface="思源黑体 Heavy"/>
                <a:ea typeface="思源黑体 Heavy"/>
                <a:cs typeface="思源黑体 Heavy"/>
                <a:sym typeface="思源黑体 Heavy"/>
              </a:rPr>
              <a:t>项目进度展示</a:t>
            </a:r>
            <a:endParaRPr lang="en-US" sz="3000" b="1">
              <a:solidFill>
                <a:srgbClr val="FFFFFF"/>
              </a:solidFill>
              <a:latin typeface="思源黑体 Heavy"/>
              <a:ea typeface="思源黑体 Heavy"/>
              <a:cs typeface="思源黑体 Heavy"/>
              <a:sym typeface="思源黑体 Heavy"/>
            </a:endParaRPr>
          </a:p>
        </p:txBody>
      </p:sp>
      <p:sp>
        <p:nvSpPr>
          <p:cNvPr id="11" name="TextBox 11"/>
          <p:cNvSpPr txBox="1"/>
          <p:nvPr/>
        </p:nvSpPr>
        <p:spPr>
          <a:xfrm>
            <a:off x="3707443" y="1405718"/>
            <a:ext cx="1621948" cy="676275"/>
          </a:xfrm>
          <a:prstGeom prst="rect">
            <a:avLst/>
          </a:prstGeom>
        </p:spPr>
        <p:txBody>
          <a:bodyPr lIns="0" tIns="0" rIns="0" bIns="0" rtlCol="0" anchor="t">
            <a:spAutoFit/>
          </a:bodyPr>
          <a:lstStyle/>
          <a:p>
            <a:pPr algn="ctr">
              <a:lnSpc>
                <a:spcPts val="5400"/>
              </a:lnSpc>
            </a:pPr>
            <a:r>
              <a:rPr lang="en-US" sz="4500" b="1">
                <a:solidFill>
                  <a:srgbClr val="FFFFFF"/>
                </a:solidFill>
                <a:latin typeface="思源黑体 Heavy"/>
                <a:ea typeface="思源黑体 Heavy"/>
                <a:cs typeface="思源黑体 Heavy"/>
                <a:sym typeface="思源黑体 Heavy"/>
              </a:rPr>
              <a:t>05</a:t>
            </a:r>
            <a:endParaRPr lang="en-US" sz="4500" b="1">
              <a:solidFill>
                <a:srgbClr val="FFFFFF"/>
              </a:solidFill>
              <a:latin typeface="思源黑体 Heavy"/>
              <a:ea typeface="思源黑体 Heavy"/>
              <a:cs typeface="思源黑体 Heavy"/>
              <a:sym typeface="思源黑体 Heavy"/>
            </a:endParaRPr>
          </a:p>
        </p:txBody>
      </p:sp>
      <p:sp>
        <p:nvSpPr>
          <p:cNvPr id="12" name="TextBox 12"/>
          <p:cNvSpPr txBox="1"/>
          <p:nvPr/>
        </p:nvSpPr>
        <p:spPr>
          <a:xfrm>
            <a:off x="2287817" y="7014928"/>
            <a:ext cx="5572125" cy="2990215"/>
          </a:xfrm>
          <a:prstGeom prst="rect">
            <a:avLst/>
          </a:prstGeom>
        </p:spPr>
        <p:txBody>
          <a:bodyPr lIns="0" tIns="0" rIns="0" bIns="0" rtlCol="0" anchor="t">
            <a:spAutoFit/>
          </a:bodyPr>
          <a:lstStyle/>
          <a:p>
            <a:pPr algn="l">
              <a:lnSpc>
                <a:spcPts val="4760"/>
              </a:lnSpc>
            </a:pPr>
            <a:r>
              <a:rPr lang="en-US" sz="3400">
                <a:solidFill>
                  <a:srgbClr val="FFFFFF"/>
                </a:solidFill>
                <a:latin typeface="可画尊碑-简"/>
                <a:ea typeface="可画尊碑-简"/>
                <a:cs typeface="可画尊碑-简"/>
                <a:sym typeface="可画尊碑-简"/>
              </a:rPr>
              <a:t>完善世界观的构思</a:t>
            </a:r>
            <a:endParaRPr lang="en-US" sz="3400">
              <a:solidFill>
                <a:srgbClr val="FFFFFF"/>
              </a:solidFill>
              <a:latin typeface="可画尊碑-简"/>
              <a:ea typeface="可画尊碑-简"/>
              <a:cs typeface="可画尊碑-简"/>
              <a:sym typeface="可画尊碑-简"/>
            </a:endParaRPr>
          </a:p>
          <a:p>
            <a:pPr algn="l">
              <a:lnSpc>
                <a:spcPts val="4760"/>
              </a:lnSpc>
            </a:pPr>
            <a:r>
              <a:rPr lang="en-US" sz="3400">
                <a:solidFill>
                  <a:srgbClr val="FFFFFF"/>
                </a:solidFill>
                <a:latin typeface="可画尊碑-简"/>
                <a:ea typeface="可画尊碑-简"/>
                <a:cs typeface="可画尊碑-简"/>
                <a:sym typeface="可画尊碑-简"/>
              </a:rPr>
              <a:t>进一步细化了神的经历和设计</a:t>
            </a:r>
            <a:endParaRPr lang="en-US" sz="3400">
              <a:solidFill>
                <a:srgbClr val="FFFFFF"/>
              </a:solidFill>
              <a:latin typeface="可画尊碑-简"/>
              <a:ea typeface="可画尊碑-简"/>
              <a:cs typeface="可画尊碑-简"/>
              <a:sym typeface="可画尊碑-简"/>
            </a:endParaRPr>
          </a:p>
          <a:p>
            <a:pPr algn="l">
              <a:lnSpc>
                <a:spcPts val="4760"/>
              </a:lnSpc>
            </a:pPr>
            <a:r>
              <a:rPr lang="en-US" sz="3400">
                <a:solidFill>
                  <a:srgbClr val="FFFFFF"/>
                </a:solidFill>
                <a:latin typeface="可画尊碑-简"/>
                <a:ea typeface="可画尊碑-简"/>
                <a:cs typeface="可画尊碑-简"/>
                <a:sym typeface="可画尊碑-简"/>
              </a:rPr>
              <a:t>完善了祭台的构思</a:t>
            </a:r>
            <a:endParaRPr lang="en-US" sz="3400">
              <a:solidFill>
                <a:srgbClr val="FFFFFF"/>
              </a:solidFill>
              <a:latin typeface="可画尊碑-简"/>
              <a:ea typeface="可画尊碑-简"/>
              <a:cs typeface="可画尊碑-简"/>
              <a:sym typeface="可画尊碑-简"/>
            </a:endParaRPr>
          </a:p>
          <a:p>
            <a:pPr algn="l">
              <a:lnSpc>
                <a:spcPts val="4760"/>
              </a:lnSpc>
            </a:pPr>
            <a:r>
              <a:rPr lang="en-US" sz="3400">
                <a:solidFill>
                  <a:srgbClr val="FFFFFF"/>
                </a:solidFill>
                <a:latin typeface="可画尊碑-简"/>
                <a:ea typeface="可画尊碑-简"/>
                <a:cs typeface="可画尊碑-简"/>
                <a:sym typeface="可画尊碑-简"/>
              </a:rPr>
              <a:t>确认了祭台的正反面设计</a:t>
            </a:r>
            <a:endParaRPr lang="en-US" sz="3400">
              <a:solidFill>
                <a:srgbClr val="FFFFFF"/>
              </a:solidFill>
              <a:latin typeface="可画尊碑-简"/>
              <a:ea typeface="可画尊碑-简"/>
              <a:cs typeface="可画尊碑-简"/>
              <a:sym typeface="可画尊碑-简"/>
            </a:endParaRPr>
          </a:p>
          <a:p>
            <a:pPr algn="l">
              <a:lnSpc>
                <a:spcPts val="4760"/>
              </a:lnSpc>
            </a:pPr>
            <a:r>
              <a:rPr lang="en-US" sz="3400">
                <a:solidFill>
                  <a:srgbClr val="FFFFFF"/>
                </a:solidFill>
                <a:latin typeface="可画尊碑-简"/>
                <a:ea typeface="可画尊碑-简"/>
                <a:cs typeface="可画尊碑-简"/>
                <a:sym typeface="可画尊碑-简"/>
              </a:rPr>
              <a:t>确定景点名称</a:t>
            </a:r>
            <a:endParaRPr lang="en-US" sz="3400">
              <a:solidFill>
                <a:srgbClr val="FFFFFF"/>
              </a:solidFill>
              <a:latin typeface="可画尊碑-简"/>
              <a:ea typeface="可画尊碑-简"/>
              <a:cs typeface="可画尊碑-简"/>
              <a:sym typeface="可画尊碑-简"/>
            </a:endParaRPr>
          </a:p>
        </p:txBody>
      </p:sp>
      <p:sp>
        <p:nvSpPr>
          <p:cNvPr id="13" name="TextBox 13"/>
          <p:cNvSpPr txBox="1"/>
          <p:nvPr/>
        </p:nvSpPr>
        <p:spPr>
          <a:xfrm>
            <a:off x="11050144" y="1758460"/>
            <a:ext cx="2571750" cy="580390"/>
          </a:xfrm>
          <a:prstGeom prst="rect">
            <a:avLst/>
          </a:prstGeom>
        </p:spPr>
        <p:txBody>
          <a:bodyPr lIns="0" tIns="0" rIns="0" bIns="0" rtlCol="0" anchor="t">
            <a:spAutoFit/>
          </a:bodyPr>
          <a:lstStyle/>
          <a:p>
            <a:pPr algn="ctr">
              <a:lnSpc>
                <a:spcPts val="4760"/>
              </a:lnSpc>
            </a:pPr>
            <a:r>
              <a:rPr lang="en-US" sz="3400">
                <a:solidFill>
                  <a:srgbClr val="FFFFFF"/>
                </a:solidFill>
                <a:latin typeface="字由点字典黑" panose="00020600040101010101" charset="-122"/>
                <a:ea typeface="字由点字典黑" panose="00020600040101010101" charset="-122"/>
                <a:cs typeface="字由点字典黑" panose="00020600040101010101" charset="-122"/>
                <a:sym typeface="字由点字典黑" panose="00020600040101010101" charset="-122"/>
              </a:rPr>
              <a:t>奥斯墨的故事</a:t>
            </a:r>
            <a:endParaRPr lang="en-US" sz="3400">
              <a:solidFill>
                <a:srgbClr val="FFFFFF"/>
              </a:solidFill>
              <a:latin typeface="字由点字典黑" panose="00020600040101010101" charset="-122"/>
              <a:ea typeface="字由点字典黑" panose="00020600040101010101" charset="-122"/>
              <a:cs typeface="字由点字典黑" panose="00020600040101010101" charset="-122"/>
              <a:sym typeface="字由点字典黑" panose="00020600040101010101" charset="-122"/>
            </a:endParaRPr>
          </a:p>
        </p:txBody>
      </p:sp>
      <p:sp>
        <p:nvSpPr>
          <p:cNvPr id="14" name="TextBox 14"/>
          <p:cNvSpPr txBox="1"/>
          <p:nvPr/>
        </p:nvSpPr>
        <p:spPr>
          <a:xfrm>
            <a:off x="7985344" y="2774381"/>
            <a:ext cx="9699724" cy="3900212"/>
          </a:xfrm>
          <a:prstGeom prst="rect">
            <a:avLst/>
          </a:prstGeom>
        </p:spPr>
        <p:txBody>
          <a:bodyPr lIns="0" tIns="0" rIns="0" bIns="0" rtlCol="0" anchor="t">
            <a:spAutoFit/>
          </a:bodyPr>
          <a:lstStyle/>
          <a:p>
            <a:pPr algn="l">
              <a:lnSpc>
                <a:spcPts val="3465"/>
              </a:lnSpc>
            </a:pPr>
            <a:r>
              <a:rPr lang="en-US" sz="2475">
                <a:solidFill>
                  <a:srgbClr val="FFFFFF"/>
                </a:solidFill>
                <a:latin typeface="字由点字仙侠体"/>
                <a:ea typeface="字由点字仙侠体"/>
                <a:cs typeface="字由点字仙侠体"/>
                <a:sym typeface="字由点字仙侠体"/>
              </a:rPr>
              <a:t>  普通的海怪奥斯墨在泰坦即将冲破牢笼，重新挑战奥林匹斯山众神的权威的时候英勇地挺身而出。在其他更厉害的神，非常恐惧懦弱不愿意挺身而出时，她毅然决然地以自己的力量辅助奥林匹斯山上的众神一起击退了众多泰坦。但因消耗了过多的神力，奥斯墨很快就去世了。为了纪念这位英勇的海怪，奥斯墨被提拔成为这片海域的守护神。虽然她的躯体已经不存在于这个世界上，但是他的故事依旧被后人们传颂。</a:t>
            </a:r>
            <a:endParaRPr lang="en-US" sz="2475">
              <a:solidFill>
                <a:srgbClr val="FFFFFF"/>
              </a:solidFill>
              <a:latin typeface="字由点字仙侠体"/>
              <a:ea typeface="字由点字仙侠体"/>
              <a:cs typeface="字由点字仙侠体"/>
              <a:sym typeface="字由点字仙侠体"/>
            </a:endParaRPr>
          </a:p>
          <a:p>
            <a:pPr algn="l">
              <a:lnSpc>
                <a:spcPts val="3465"/>
              </a:lnSpc>
            </a:pPr>
            <a:r>
              <a:rPr lang="en-US" sz="2475">
                <a:solidFill>
                  <a:srgbClr val="FFFFFF"/>
                </a:solidFill>
                <a:latin typeface="字由点字仙侠体"/>
                <a:ea typeface="字由点字仙侠体"/>
                <a:cs typeface="字由点字仙侠体"/>
                <a:sym typeface="字由点字仙侠体"/>
              </a:rPr>
              <a:t>  这座花园的原主人就是奥斯墨的忠诚信徒。这处祭台就是为了纪念英勇的海怪，愿她保佑人们在新的一年里风调雨顺，平平安安。</a:t>
            </a:r>
            <a:endParaRPr lang="en-US" sz="2475">
              <a:solidFill>
                <a:srgbClr val="FFFFFF"/>
              </a:solidFill>
              <a:latin typeface="字由点字仙侠体"/>
              <a:ea typeface="字由点字仙侠体"/>
              <a:cs typeface="字由点字仙侠体"/>
              <a:sym typeface="字由点字仙侠体"/>
            </a:endParaRPr>
          </a:p>
        </p:txBody>
      </p:sp>
      <p:sp>
        <p:nvSpPr>
          <p:cNvPr id="15" name="TextBox 15"/>
          <p:cNvSpPr txBox="1"/>
          <p:nvPr/>
        </p:nvSpPr>
        <p:spPr>
          <a:xfrm>
            <a:off x="8999555" y="7549766"/>
            <a:ext cx="7671301" cy="1939589"/>
          </a:xfrm>
          <a:prstGeom prst="rect">
            <a:avLst/>
          </a:prstGeom>
        </p:spPr>
        <p:txBody>
          <a:bodyPr lIns="0" tIns="0" rIns="0" bIns="0" rtlCol="0" anchor="t">
            <a:spAutoFit/>
          </a:bodyPr>
          <a:lstStyle/>
          <a:p>
            <a:pPr algn="l">
              <a:lnSpc>
                <a:spcPts val="3870"/>
              </a:lnSpc>
            </a:pPr>
            <a:r>
              <a:rPr lang="en-US" sz="2765">
                <a:solidFill>
                  <a:srgbClr val="FFFFFF"/>
                </a:solidFill>
                <a:latin typeface="字由点字仙侠体"/>
                <a:ea typeface="字由点字仙侠体"/>
                <a:cs typeface="字由点字仙侠体"/>
                <a:sym typeface="字由点字仙侠体"/>
              </a:rPr>
              <a:t>角色设定</a:t>
            </a:r>
            <a:endParaRPr lang="en-US" sz="2765">
              <a:solidFill>
                <a:srgbClr val="FFFFFF"/>
              </a:solidFill>
              <a:latin typeface="字由点字仙侠体"/>
              <a:ea typeface="字由点字仙侠体"/>
              <a:cs typeface="字由点字仙侠体"/>
              <a:sym typeface="字由点字仙侠体"/>
            </a:endParaRPr>
          </a:p>
          <a:p>
            <a:pPr algn="l">
              <a:lnSpc>
                <a:spcPts val="3870"/>
              </a:lnSpc>
            </a:pPr>
            <a:r>
              <a:rPr lang="en-US" sz="2765">
                <a:solidFill>
                  <a:srgbClr val="FFFFFF"/>
                </a:solidFill>
                <a:latin typeface="字由点字仙侠体"/>
                <a:ea typeface="字由点字仙侠体"/>
                <a:cs typeface="字由点字仙侠体"/>
                <a:sym typeface="字由点字仙侠体"/>
              </a:rPr>
              <a:t>身穿普通古希腊长袍</a:t>
            </a:r>
            <a:endParaRPr lang="en-US" sz="2765">
              <a:solidFill>
                <a:srgbClr val="FFFFFF"/>
              </a:solidFill>
              <a:latin typeface="字由点字仙侠体"/>
              <a:ea typeface="字由点字仙侠体"/>
              <a:cs typeface="字由点字仙侠体"/>
              <a:sym typeface="字由点字仙侠体"/>
            </a:endParaRPr>
          </a:p>
          <a:p>
            <a:pPr algn="l">
              <a:lnSpc>
                <a:spcPts val="3870"/>
              </a:lnSpc>
            </a:pPr>
            <a:r>
              <a:rPr lang="en-US" sz="2765">
                <a:solidFill>
                  <a:srgbClr val="FFFFFF"/>
                </a:solidFill>
                <a:latin typeface="字由点字仙侠体"/>
                <a:ea typeface="字由点字仙侠体"/>
                <a:cs typeface="字由点字仙侠体"/>
                <a:sym typeface="字由点字仙侠体"/>
              </a:rPr>
              <a:t>右手紧握迷迭香象征保护和净化。</a:t>
            </a:r>
            <a:endParaRPr lang="en-US" sz="2765">
              <a:solidFill>
                <a:srgbClr val="FFFFFF"/>
              </a:solidFill>
              <a:latin typeface="字由点字仙侠体"/>
              <a:ea typeface="字由点字仙侠体"/>
              <a:cs typeface="字由点字仙侠体"/>
              <a:sym typeface="字由点字仙侠体"/>
            </a:endParaRPr>
          </a:p>
          <a:p>
            <a:pPr algn="ctr">
              <a:lnSpc>
                <a:spcPts val="3870"/>
              </a:lnSpc>
            </a:pPr>
            <a:r>
              <a:rPr lang="en-US" sz="2765">
                <a:solidFill>
                  <a:srgbClr val="FFFFFF"/>
                </a:solidFill>
                <a:latin typeface="字由点字仙侠体"/>
                <a:ea typeface="字由点字仙侠体"/>
                <a:cs typeface="字由点字仙侠体"/>
                <a:sym typeface="字由点字仙侠体"/>
              </a:rPr>
              <a:t>右手上托着一只海马，象征海洋的友善以及生命力</a:t>
            </a:r>
            <a:endParaRPr lang="en-US" sz="2765">
              <a:solidFill>
                <a:srgbClr val="FFFFFF"/>
              </a:solidFill>
              <a:latin typeface="字由点字仙侠体"/>
              <a:ea typeface="字由点字仙侠体"/>
              <a:cs typeface="字由点字仙侠体"/>
              <a:sym typeface="字由点字仙侠体"/>
            </a:endParaRPr>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5097" y="0"/>
            <a:ext cx="13716000" cy="10287000"/>
          </a:xfrm>
          <a:custGeom>
            <a:avLst/>
            <a:gdLst/>
            <a:ahLst/>
            <a:cxnLst/>
            <a:rect l="l" t="t" r="r" b="b"/>
            <a:pathLst>
              <a:path w="13716000" h="10287000">
                <a:moveTo>
                  <a:pt x="0" y="0"/>
                </a:moveTo>
                <a:lnTo>
                  <a:pt x="13716000" y="0"/>
                </a:lnTo>
                <a:lnTo>
                  <a:pt x="13716000" y="10287000"/>
                </a:lnTo>
                <a:lnTo>
                  <a:pt x="0" y="10287000"/>
                </a:lnTo>
                <a:lnTo>
                  <a:pt x="0" y="0"/>
                </a:lnTo>
                <a:close/>
              </a:path>
            </a:pathLst>
          </a:custGeom>
          <a:blipFill>
            <a:blip r:embed="rId1"/>
            <a:stretch>
              <a:fillRect/>
            </a:stretch>
          </a:blipFill>
        </p:spPr>
      </p:sp>
      <p:sp>
        <p:nvSpPr>
          <p:cNvPr id="3" name="TextBox 3"/>
          <p:cNvSpPr txBox="1"/>
          <p:nvPr/>
        </p:nvSpPr>
        <p:spPr>
          <a:xfrm>
            <a:off x="14916150" y="150178"/>
            <a:ext cx="2343150" cy="1576069"/>
          </a:xfrm>
          <a:prstGeom prst="rect">
            <a:avLst/>
          </a:prstGeom>
        </p:spPr>
        <p:txBody>
          <a:bodyPr lIns="0" tIns="0" rIns="0" bIns="0" rtlCol="0" anchor="t">
            <a:spAutoFit/>
          </a:bodyPr>
          <a:lstStyle/>
          <a:p>
            <a:pPr algn="ctr">
              <a:lnSpc>
                <a:spcPts val="12880"/>
              </a:lnSpc>
            </a:pPr>
            <a:r>
              <a:rPr lang="en-US" sz="9200">
                <a:solidFill>
                  <a:srgbClr val="000000"/>
                </a:solidFill>
                <a:latin typeface="可画尊碑-简"/>
                <a:ea typeface="可画尊碑-简"/>
                <a:cs typeface="可画尊碑-简"/>
                <a:sym typeface="可画尊碑-简"/>
              </a:rPr>
              <a:t>图示</a:t>
            </a:r>
            <a:endParaRPr lang="en-US" sz="9200">
              <a:solidFill>
                <a:srgbClr val="000000"/>
              </a:solidFill>
              <a:latin typeface="可画尊碑-简"/>
              <a:ea typeface="可画尊碑-简"/>
              <a:cs typeface="可画尊碑-简"/>
              <a:sym typeface="可画尊碑-简"/>
            </a:endParaRPr>
          </a:p>
        </p:txBody>
      </p:sp>
      <p:sp>
        <p:nvSpPr>
          <p:cNvPr id="4" name="TextBox 4"/>
          <p:cNvSpPr txBox="1"/>
          <p:nvPr/>
        </p:nvSpPr>
        <p:spPr>
          <a:xfrm>
            <a:off x="14373225" y="3319780"/>
            <a:ext cx="3429000" cy="3580765"/>
          </a:xfrm>
          <a:prstGeom prst="rect">
            <a:avLst/>
          </a:prstGeom>
        </p:spPr>
        <p:txBody>
          <a:bodyPr lIns="0" tIns="0" rIns="0" bIns="0" rtlCol="0" anchor="t">
            <a:spAutoFit/>
          </a:bodyPr>
          <a:lstStyle/>
          <a:p>
            <a:pPr algn="l">
              <a:lnSpc>
                <a:spcPts val="4760"/>
              </a:lnSpc>
            </a:pPr>
            <a:r>
              <a:rPr lang="en-US" sz="3400">
                <a:solidFill>
                  <a:srgbClr val="000000"/>
                </a:solidFill>
                <a:latin typeface="字由点字仙侠体"/>
                <a:ea typeface="字由点字仙侠体"/>
                <a:cs typeface="字由点字仙侠体"/>
                <a:sym typeface="字由点字仙侠体"/>
              </a:rPr>
              <a:t>在这一段走廊里</a:t>
            </a:r>
            <a:endParaRPr lang="en-US" sz="3400">
              <a:solidFill>
                <a:srgbClr val="000000"/>
              </a:solidFill>
              <a:latin typeface="字由点字仙侠体"/>
              <a:ea typeface="字由点字仙侠体"/>
              <a:cs typeface="字由点字仙侠体"/>
              <a:sym typeface="字由点字仙侠体"/>
            </a:endParaRPr>
          </a:p>
          <a:p>
            <a:pPr algn="l">
              <a:lnSpc>
                <a:spcPts val="4760"/>
              </a:lnSpc>
            </a:pPr>
            <a:r>
              <a:rPr lang="en-US" sz="3400">
                <a:solidFill>
                  <a:srgbClr val="000000"/>
                </a:solidFill>
                <a:latin typeface="字由点字仙侠体"/>
                <a:ea typeface="字由点字仙侠体"/>
                <a:cs typeface="字由点字仙侠体"/>
                <a:sym typeface="字由点字仙侠体"/>
              </a:rPr>
              <a:t>你可以看到：</a:t>
            </a:r>
            <a:endParaRPr lang="en-US" sz="3400">
              <a:solidFill>
                <a:srgbClr val="000000"/>
              </a:solidFill>
              <a:latin typeface="字由点字仙侠体"/>
              <a:ea typeface="字由点字仙侠体"/>
              <a:cs typeface="字由点字仙侠体"/>
              <a:sym typeface="字由点字仙侠体"/>
            </a:endParaRPr>
          </a:p>
          <a:p>
            <a:pPr algn="l">
              <a:lnSpc>
                <a:spcPts val="4760"/>
              </a:lnSpc>
            </a:pPr>
            <a:r>
              <a:rPr lang="en-US" sz="3400">
                <a:solidFill>
                  <a:srgbClr val="000000"/>
                </a:solidFill>
                <a:latin typeface="字由点字仙侠体"/>
                <a:ea typeface="字由点字仙侠体"/>
                <a:cs typeface="字由点字仙侠体"/>
                <a:sym typeface="字由点字仙侠体"/>
              </a:rPr>
              <a:t>电鳗成群结队的游</a:t>
            </a:r>
            <a:endParaRPr lang="en-US" sz="3400">
              <a:solidFill>
                <a:srgbClr val="000000"/>
              </a:solidFill>
              <a:latin typeface="字由点字仙侠体"/>
              <a:ea typeface="字由点字仙侠体"/>
              <a:cs typeface="字由点字仙侠体"/>
              <a:sym typeface="字由点字仙侠体"/>
            </a:endParaRPr>
          </a:p>
          <a:p>
            <a:pPr algn="l">
              <a:lnSpc>
                <a:spcPts val="4760"/>
              </a:lnSpc>
            </a:pPr>
            <a:r>
              <a:rPr lang="en-US" sz="3400">
                <a:solidFill>
                  <a:srgbClr val="000000"/>
                </a:solidFill>
                <a:latin typeface="字由点字仙侠体"/>
                <a:ea typeface="字由点字仙侠体"/>
                <a:cs typeface="字由点字仙侠体"/>
                <a:sym typeface="字由点字仙侠体"/>
              </a:rPr>
              <a:t>生机勃勃的海草</a:t>
            </a:r>
            <a:endParaRPr lang="en-US" sz="3400">
              <a:solidFill>
                <a:srgbClr val="000000"/>
              </a:solidFill>
              <a:latin typeface="字由点字仙侠体"/>
              <a:ea typeface="字由点字仙侠体"/>
              <a:cs typeface="字由点字仙侠体"/>
              <a:sym typeface="字由点字仙侠体"/>
            </a:endParaRPr>
          </a:p>
          <a:p>
            <a:pPr algn="l">
              <a:lnSpc>
                <a:spcPts val="4760"/>
              </a:lnSpc>
            </a:pPr>
            <a:r>
              <a:rPr lang="en-US" sz="3400">
                <a:solidFill>
                  <a:srgbClr val="000000"/>
                </a:solidFill>
                <a:latin typeface="字由点字仙侠体"/>
                <a:ea typeface="字由点字仙侠体"/>
                <a:cs typeface="字由点字仙侠体"/>
                <a:sym typeface="字由点字仙侠体"/>
              </a:rPr>
              <a:t>非常活泼的海马</a:t>
            </a:r>
            <a:endParaRPr lang="en-US" sz="3400">
              <a:solidFill>
                <a:srgbClr val="000000"/>
              </a:solidFill>
              <a:latin typeface="字由点字仙侠体"/>
              <a:ea typeface="字由点字仙侠体"/>
              <a:cs typeface="字由点字仙侠体"/>
              <a:sym typeface="字由点字仙侠体"/>
            </a:endParaRPr>
          </a:p>
          <a:p>
            <a:pPr algn="l">
              <a:lnSpc>
                <a:spcPts val="4760"/>
              </a:lnSpc>
            </a:pPr>
            <a:r>
              <a:rPr lang="en-US" sz="3400">
                <a:solidFill>
                  <a:srgbClr val="000000"/>
                </a:solidFill>
                <a:latin typeface="字由点字仙侠体"/>
                <a:ea typeface="字由点字仙侠体"/>
                <a:cs typeface="字由点字仙侠体"/>
                <a:sym typeface="字由点字仙侠体"/>
              </a:rPr>
              <a:t>并且与他们互动</a:t>
            </a:r>
            <a:endParaRPr lang="en-US" sz="3400">
              <a:solidFill>
                <a:srgbClr val="000000"/>
              </a:solidFill>
              <a:latin typeface="字由点字仙侠体"/>
              <a:ea typeface="字由点字仙侠体"/>
              <a:cs typeface="字由点字仙侠体"/>
              <a:sym typeface="字由点字仙侠体"/>
            </a:endParaRPr>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0">
            <a:off x="0" y="-14791"/>
            <a:ext cx="18694524" cy="4741314"/>
            <a:chOff x="0" y="0"/>
            <a:chExt cx="24926032" cy="6321752"/>
          </a:xfrm>
        </p:grpSpPr>
        <p:sp>
          <p:nvSpPr>
            <p:cNvPr id="3" name="Freeform 3"/>
            <p:cNvSpPr/>
            <p:nvPr/>
          </p:nvSpPr>
          <p:spPr>
            <a:xfrm>
              <a:off x="0" y="6574"/>
              <a:ext cx="3115754" cy="3115754"/>
            </a:xfrm>
            <a:custGeom>
              <a:avLst/>
              <a:gdLst/>
              <a:ahLst/>
              <a:cxnLst/>
              <a:rect l="l" t="t" r="r" b="b"/>
              <a:pathLst>
                <a:path w="3115754" h="3115754">
                  <a:moveTo>
                    <a:pt x="0" y="0"/>
                  </a:moveTo>
                  <a:lnTo>
                    <a:pt x="3115754" y="0"/>
                  </a:lnTo>
                  <a:lnTo>
                    <a:pt x="3115754" y="3115754"/>
                  </a:lnTo>
                  <a:lnTo>
                    <a:pt x="0" y="3115754"/>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4" name="Freeform 4"/>
            <p:cNvSpPr/>
            <p:nvPr/>
          </p:nvSpPr>
          <p:spPr>
            <a:xfrm>
              <a:off x="3115754" y="6574"/>
              <a:ext cx="3115754" cy="3115754"/>
            </a:xfrm>
            <a:custGeom>
              <a:avLst/>
              <a:gdLst/>
              <a:ahLst/>
              <a:cxnLst/>
              <a:rect l="l" t="t" r="r" b="b"/>
              <a:pathLst>
                <a:path w="3115754" h="3115754">
                  <a:moveTo>
                    <a:pt x="0" y="0"/>
                  </a:moveTo>
                  <a:lnTo>
                    <a:pt x="3115754" y="0"/>
                  </a:lnTo>
                  <a:lnTo>
                    <a:pt x="3115754" y="3115754"/>
                  </a:lnTo>
                  <a:lnTo>
                    <a:pt x="0" y="3115754"/>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5" name="Freeform 5"/>
            <p:cNvSpPr/>
            <p:nvPr/>
          </p:nvSpPr>
          <p:spPr>
            <a:xfrm>
              <a:off x="6231508" y="19722"/>
              <a:ext cx="3115754" cy="3115754"/>
            </a:xfrm>
            <a:custGeom>
              <a:avLst/>
              <a:gdLst/>
              <a:ahLst/>
              <a:cxnLst/>
              <a:rect l="l" t="t" r="r" b="b"/>
              <a:pathLst>
                <a:path w="3115754" h="3115754">
                  <a:moveTo>
                    <a:pt x="0" y="0"/>
                  </a:moveTo>
                  <a:lnTo>
                    <a:pt x="3115754" y="0"/>
                  </a:lnTo>
                  <a:lnTo>
                    <a:pt x="3115754" y="3115754"/>
                  </a:lnTo>
                  <a:lnTo>
                    <a:pt x="0" y="3115754"/>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6" name="Freeform 6"/>
            <p:cNvSpPr/>
            <p:nvPr/>
          </p:nvSpPr>
          <p:spPr>
            <a:xfrm>
              <a:off x="9347262" y="19722"/>
              <a:ext cx="3115754" cy="3115754"/>
            </a:xfrm>
            <a:custGeom>
              <a:avLst/>
              <a:gdLst/>
              <a:ahLst/>
              <a:cxnLst/>
              <a:rect l="l" t="t" r="r" b="b"/>
              <a:pathLst>
                <a:path w="3115754" h="3115754">
                  <a:moveTo>
                    <a:pt x="0" y="0"/>
                  </a:moveTo>
                  <a:lnTo>
                    <a:pt x="3115754" y="0"/>
                  </a:lnTo>
                  <a:lnTo>
                    <a:pt x="3115754" y="3115754"/>
                  </a:lnTo>
                  <a:lnTo>
                    <a:pt x="0" y="3115754"/>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7" name="Freeform 7"/>
            <p:cNvSpPr/>
            <p:nvPr/>
          </p:nvSpPr>
          <p:spPr>
            <a:xfrm>
              <a:off x="12463016" y="0"/>
              <a:ext cx="3115754" cy="3115754"/>
            </a:xfrm>
            <a:custGeom>
              <a:avLst/>
              <a:gdLst/>
              <a:ahLst/>
              <a:cxnLst/>
              <a:rect l="l" t="t" r="r" b="b"/>
              <a:pathLst>
                <a:path w="3115754" h="3115754">
                  <a:moveTo>
                    <a:pt x="0" y="0"/>
                  </a:moveTo>
                  <a:lnTo>
                    <a:pt x="3115754" y="0"/>
                  </a:lnTo>
                  <a:lnTo>
                    <a:pt x="3115754" y="3115754"/>
                  </a:lnTo>
                  <a:lnTo>
                    <a:pt x="0" y="3115754"/>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8" name="Freeform 8"/>
            <p:cNvSpPr/>
            <p:nvPr/>
          </p:nvSpPr>
          <p:spPr>
            <a:xfrm>
              <a:off x="15578770" y="0"/>
              <a:ext cx="3115754" cy="3115754"/>
            </a:xfrm>
            <a:custGeom>
              <a:avLst/>
              <a:gdLst/>
              <a:ahLst/>
              <a:cxnLst/>
              <a:rect l="l" t="t" r="r" b="b"/>
              <a:pathLst>
                <a:path w="3115754" h="3115754">
                  <a:moveTo>
                    <a:pt x="0" y="0"/>
                  </a:moveTo>
                  <a:lnTo>
                    <a:pt x="3115754" y="0"/>
                  </a:lnTo>
                  <a:lnTo>
                    <a:pt x="3115754" y="3115754"/>
                  </a:lnTo>
                  <a:lnTo>
                    <a:pt x="0" y="3115754"/>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9" name="Freeform 9"/>
            <p:cNvSpPr/>
            <p:nvPr/>
          </p:nvSpPr>
          <p:spPr>
            <a:xfrm>
              <a:off x="18694524" y="13148"/>
              <a:ext cx="3115754" cy="3115754"/>
            </a:xfrm>
            <a:custGeom>
              <a:avLst/>
              <a:gdLst/>
              <a:ahLst/>
              <a:cxnLst/>
              <a:rect l="l" t="t" r="r" b="b"/>
              <a:pathLst>
                <a:path w="3115754" h="3115754">
                  <a:moveTo>
                    <a:pt x="0" y="0"/>
                  </a:moveTo>
                  <a:lnTo>
                    <a:pt x="3115754" y="0"/>
                  </a:lnTo>
                  <a:lnTo>
                    <a:pt x="3115754" y="3115754"/>
                  </a:lnTo>
                  <a:lnTo>
                    <a:pt x="0" y="3115754"/>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10" name="Freeform 10"/>
            <p:cNvSpPr/>
            <p:nvPr/>
          </p:nvSpPr>
          <p:spPr>
            <a:xfrm>
              <a:off x="21810278" y="13148"/>
              <a:ext cx="3115754" cy="3115754"/>
            </a:xfrm>
            <a:custGeom>
              <a:avLst/>
              <a:gdLst/>
              <a:ahLst/>
              <a:cxnLst/>
              <a:rect l="l" t="t" r="r" b="b"/>
              <a:pathLst>
                <a:path w="3115754" h="3115754">
                  <a:moveTo>
                    <a:pt x="0" y="0"/>
                  </a:moveTo>
                  <a:lnTo>
                    <a:pt x="3115754" y="0"/>
                  </a:lnTo>
                  <a:lnTo>
                    <a:pt x="3115754" y="3115754"/>
                  </a:lnTo>
                  <a:lnTo>
                    <a:pt x="0" y="3115754"/>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11" name="Freeform 11"/>
            <p:cNvSpPr/>
            <p:nvPr/>
          </p:nvSpPr>
          <p:spPr>
            <a:xfrm>
              <a:off x="0" y="3192850"/>
              <a:ext cx="3115754" cy="3115754"/>
            </a:xfrm>
            <a:custGeom>
              <a:avLst/>
              <a:gdLst/>
              <a:ahLst/>
              <a:cxnLst/>
              <a:rect l="l" t="t" r="r" b="b"/>
              <a:pathLst>
                <a:path w="3115754" h="3115754">
                  <a:moveTo>
                    <a:pt x="0" y="0"/>
                  </a:moveTo>
                  <a:lnTo>
                    <a:pt x="3115754" y="0"/>
                  </a:lnTo>
                  <a:lnTo>
                    <a:pt x="3115754" y="3115754"/>
                  </a:lnTo>
                  <a:lnTo>
                    <a:pt x="0" y="3115754"/>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12" name="Freeform 12"/>
            <p:cNvSpPr/>
            <p:nvPr/>
          </p:nvSpPr>
          <p:spPr>
            <a:xfrm>
              <a:off x="3115754" y="3192850"/>
              <a:ext cx="3115754" cy="3115754"/>
            </a:xfrm>
            <a:custGeom>
              <a:avLst/>
              <a:gdLst/>
              <a:ahLst/>
              <a:cxnLst/>
              <a:rect l="l" t="t" r="r" b="b"/>
              <a:pathLst>
                <a:path w="3115754" h="3115754">
                  <a:moveTo>
                    <a:pt x="0" y="0"/>
                  </a:moveTo>
                  <a:lnTo>
                    <a:pt x="3115754" y="0"/>
                  </a:lnTo>
                  <a:lnTo>
                    <a:pt x="3115754" y="3115754"/>
                  </a:lnTo>
                  <a:lnTo>
                    <a:pt x="0" y="3115754"/>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13" name="Freeform 13"/>
            <p:cNvSpPr/>
            <p:nvPr/>
          </p:nvSpPr>
          <p:spPr>
            <a:xfrm>
              <a:off x="6231508" y="3205998"/>
              <a:ext cx="3115754" cy="3115754"/>
            </a:xfrm>
            <a:custGeom>
              <a:avLst/>
              <a:gdLst/>
              <a:ahLst/>
              <a:cxnLst/>
              <a:rect l="l" t="t" r="r" b="b"/>
              <a:pathLst>
                <a:path w="3115754" h="3115754">
                  <a:moveTo>
                    <a:pt x="0" y="0"/>
                  </a:moveTo>
                  <a:lnTo>
                    <a:pt x="3115754" y="0"/>
                  </a:lnTo>
                  <a:lnTo>
                    <a:pt x="3115754" y="3115754"/>
                  </a:lnTo>
                  <a:lnTo>
                    <a:pt x="0" y="3115754"/>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14" name="Freeform 14"/>
            <p:cNvSpPr/>
            <p:nvPr/>
          </p:nvSpPr>
          <p:spPr>
            <a:xfrm>
              <a:off x="9347262" y="3205998"/>
              <a:ext cx="3115754" cy="3115754"/>
            </a:xfrm>
            <a:custGeom>
              <a:avLst/>
              <a:gdLst/>
              <a:ahLst/>
              <a:cxnLst/>
              <a:rect l="l" t="t" r="r" b="b"/>
              <a:pathLst>
                <a:path w="3115754" h="3115754">
                  <a:moveTo>
                    <a:pt x="0" y="0"/>
                  </a:moveTo>
                  <a:lnTo>
                    <a:pt x="3115754" y="0"/>
                  </a:lnTo>
                  <a:lnTo>
                    <a:pt x="3115754" y="3115754"/>
                  </a:lnTo>
                  <a:lnTo>
                    <a:pt x="0" y="3115754"/>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15" name="Freeform 15"/>
            <p:cNvSpPr/>
            <p:nvPr/>
          </p:nvSpPr>
          <p:spPr>
            <a:xfrm>
              <a:off x="12463016" y="3186276"/>
              <a:ext cx="3115754" cy="3115754"/>
            </a:xfrm>
            <a:custGeom>
              <a:avLst/>
              <a:gdLst/>
              <a:ahLst/>
              <a:cxnLst/>
              <a:rect l="l" t="t" r="r" b="b"/>
              <a:pathLst>
                <a:path w="3115754" h="3115754">
                  <a:moveTo>
                    <a:pt x="0" y="0"/>
                  </a:moveTo>
                  <a:lnTo>
                    <a:pt x="3115754" y="0"/>
                  </a:lnTo>
                  <a:lnTo>
                    <a:pt x="3115754" y="3115754"/>
                  </a:lnTo>
                  <a:lnTo>
                    <a:pt x="0" y="3115754"/>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16" name="Freeform 16"/>
            <p:cNvSpPr/>
            <p:nvPr/>
          </p:nvSpPr>
          <p:spPr>
            <a:xfrm>
              <a:off x="15578770" y="3186276"/>
              <a:ext cx="3115754" cy="3115754"/>
            </a:xfrm>
            <a:custGeom>
              <a:avLst/>
              <a:gdLst/>
              <a:ahLst/>
              <a:cxnLst/>
              <a:rect l="l" t="t" r="r" b="b"/>
              <a:pathLst>
                <a:path w="3115754" h="3115754">
                  <a:moveTo>
                    <a:pt x="0" y="0"/>
                  </a:moveTo>
                  <a:lnTo>
                    <a:pt x="3115754" y="0"/>
                  </a:lnTo>
                  <a:lnTo>
                    <a:pt x="3115754" y="3115754"/>
                  </a:lnTo>
                  <a:lnTo>
                    <a:pt x="0" y="3115754"/>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17" name="Freeform 17"/>
            <p:cNvSpPr/>
            <p:nvPr/>
          </p:nvSpPr>
          <p:spPr>
            <a:xfrm>
              <a:off x="18694524" y="3199424"/>
              <a:ext cx="3115754" cy="3115754"/>
            </a:xfrm>
            <a:custGeom>
              <a:avLst/>
              <a:gdLst/>
              <a:ahLst/>
              <a:cxnLst/>
              <a:rect l="l" t="t" r="r" b="b"/>
              <a:pathLst>
                <a:path w="3115754" h="3115754">
                  <a:moveTo>
                    <a:pt x="0" y="0"/>
                  </a:moveTo>
                  <a:lnTo>
                    <a:pt x="3115754" y="0"/>
                  </a:lnTo>
                  <a:lnTo>
                    <a:pt x="3115754" y="3115754"/>
                  </a:lnTo>
                  <a:lnTo>
                    <a:pt x="0" y="3115754"/>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18" name="Freeform 18"/>
            <p:cNvSpPr/>
            <p:nvPr/>
          </p:nvSpPr>
          <p:spPr>
            <a:xfrm>
              <a:off x="21810278" y="3199424"/>
              <a:ext cx="3115754" cy="3115754"/>
            </a:xfrm>
            <a:custGeom>
              <a:avLst/>
              <a:gdLst/>
              <a:ahLst/>
              <a:cxnLst/>
              <a:rect l="l" t="t" r="r" b="b"/>
              <a:pathLst>
                <a:path w="3115754" h="3115754">
                  <a:moveTo>
                    <a:pt x="0" y="0"/>
                  </a:moveTo>
                  <a:lnTo>
                    <a:pt x="3115754" y="0"/>
                  </a:lnTo>
                  <a:lnTo>
                    <a:pt x="3115754" y="3115754"/>
                  </a:lnTo>
                  <a:lnTo>
                    <a:pt x="0" y="3115754"/>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grpSp>
      <p:grpSp>
        <p:nvGrpSpPr>
          <p:cNvPr id="19" name="Group 19"/>
          <p:cNvGrpSpPr/>
          <p:nvPr/>
        </p:nvGrpSpPr>
        <p:grpSpPr>
          <a:xfrm rot="0">
            <a:off x="17082135" y="825818"/>
            <a:ext cx="486727" cy="68578"/>
            <a:chOff x="0" y="0"/>
            <a:chExt cx="648970" cy="91438"/>
          </a:xfrm>
        </p:grpSpPr>
        <p:sp>
          <p:nvSpPr>
            <p:cNvPr id="20" name="Freeform 20"/>
            <p:cNvSpPr/>
            <p:nvPr/>
          </p:nvSpPr>
          <p:spPr>
            <a:xfrm>
              <a:off x="0" y="0"/>
              <a:ext cx="648970" cy="91440"/>
            </a:xfrm>
            <a:custGeom>
              <a:avLst/>
              <a:gdLst/>
              <a:ahLst/>
              <a:cxnLst/>
              <a:rect l="l" t="t" r="r" b="b"/>
              <a:pathLst>
                <a:path w="648970" h="91440">
                  <a:moveTo>
                    <a:pt x="0" y="0"/>
                  </a:moveTo>
                  <a:lnTo>
                    <a:pt x="648970" y="0"/>
                  </a:lnTo>
                  <a:lnTo>
                    <a:pt x="648970" y="91440"/>
                  </a:lnTo>
                  <a:lnTo>
                    <a:pt x="0" y="91440"/>
                  </a:lnTo>
                  <a:close/>
                </a:path>
              </a:pathLst>
            </a:custGeom>
            <a:solidFill>
              <a:srgbClr val="A6A6A6"/>
            </a:solidFill>
          </p:spPr>
        </p:sp>
      </p:grpSp>
      <p:grpSp>
        <p:nvGrpSpPr>
          <p:cNvPr id="21" name="Group 21"/>
          <p:cNvGrpSpPr/>
          <p:nvPr/>
        </p:nvGrpSpPr>
        <p:grpSpPr>
          <a:xfrm rot="0">
            <a:off x="17082135" y="985839"/>
            <a:ext cx="486727" cy="68578"/>
            <a:chOff x="0" y="0"/>
            <a:chExt cx="648970" cy="91438"/>
          </a:xfrm>
        </p:grpSpPr>
        <p:sp>
          <p:nvSpPr>
            <p:cNvPr id="22" name="Freeform 22"/>
            <p:cNvSpPr/>
            <p:nvPr/>
          </p:nvSpPr>
          <p:spPr>
            <a:xfrm>
              <a:off x="0" y="0"/>
              <a:ext cx="648970" cy="91440"/>
            </a:xfrm>
            <a:custGeom>
              <a:avLst/>
              <a:gdLst/>
              <a:ahLst/>
              <a:cxnLst/>
              <a:rect l="l" t="t" r="r" b="b"/>
              <a:pathLst>
                <a:path w="648970" h="91440">
                  <a:moveTo>
                    <a:pt x="0" y="0"/>
                  </a:moveTo>
                  <a:lnTo>
                    <a:pt x="648970" y="0"/>
                  </a:lnTo>
                  <a:lnTo>
                    <a:pt x="648970" y="91440"/>
                  </a:lnTo>
                  <a:lnTo>
                    <a:pt x="0" y="91440"/>
                  </a:lnTo>
                  <a:close/>
                </a:path>
              </a:pathLst>
            </a:custGeom>
            <a:solidFill>
              <a:srgbClr val="A6A6A6"/>
            </a:solidFill>
          </p:spPr>
        </p:sp>
      </p:grpSp>
      <p:grpSp>
        <p:nvGrpSpPr>
          <p:cNvPr id="23" name="Group 23"/>
          <p:cNvGrpSpPr/>
          <p:nvPr/>
        </p:nvGrpSpPr>
        <p:grpSpPr>
          <a:xfrm rot="0">
            <a:off x="17082135" y="1145860"/>
            <a:ext cx="486727" cy="68578"/>
            <a:chOff x="0" y="0"/>
            <a:chExt cx="648970" cy="91438"/>
          </a:xfrm>
        </p:grpSpPr>
        <p:sp>
          <p:nvSpPr>
            <p:cNvPr id="24" name="Freeform 24"/>
            <p:cNvSpPr/>
            <p:nvPr/>
          </p:nvSpPr>
          <p:spPr>
            <a:xfrm>
              <a:off x="0" y="0"/>
              <a:ext cx="648970" cy="91440"/>
            </a:xfrm>
            <a:custGeom>
              <a:avLst/>
              <a:gdLst/>
              <a:ahLst/>
              <a:cxnLst/>
              <a:rect l="l" t="t" r="r" b="b"/>
              <a:pathLst>
                <a:path w="648970" h="91440">
                  <a:moveTo>
                    <a:pt x="0" y="0"/>
                  </a:moveTo>
                  <a:lnTo>
                    <a:pt x="648970" y="0"/>
                  </a:lnTo>
                  <a:lnTo>
                    <a:pt x="648970" y="91440"/>
                  </a:lnTo>
                  <a:lnTo>
                    <a:pt x="0" y="91440"/>
                  </a:lnTo>
                  <a:close/>
                </a:path>
              </a:pathLst>
            </a:custGeom>
            <a:solidFill>
              <a:srgbClr val="A6A6A6"/>
            </a:solidFill>
          </p:spPr>
        </p:sp>
      </p:grpSp>
      <p:sp>
        <p:nvSpPr>
          <p:cNvPr id="25" name="Freeform 25"/>
          <p:cNvSpPr/>
          <p:nvPr/>
        </p:nvSpPr>
        <p:spPr>
          <a:xfrm>
            <a:off x="0" y="4765818"/>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alphaModFix amt="76000"/>
              <a:extLst>
                <a:ext uri="{96DAC541-7B7A-43D3-8B79-37D633B846F1}">
                  <asvg:svgBlip xmlns:asvg="http://schemas.microsoft.com/office/drawing/2016/SVG/main" r:embed="rId4"/>
                </a:ext>
              </a:extLst>
            </a:blip>
            <a:stretch>
              <a:fillRect/>
            </a:stretch>
          </a:blipFill>
        </p:spPr>
      </p:sp>
      <p:sp>
        <p:nvSpPr>
          <p:cNvPr id="26" name="Freeform 26"/>
          <p:cNvSpPr/>
          <p:nvPr/>
        </p:nvSpPr>
        <p:spPr>
          <a:xfrm>
            <a:off x="13092571" y="8316327"/>
            <a:ext cx="982006" cy="1883945"/>
          </a:xfrm>
          <a:custGeom>
            <a:avLst/>
            <a:gdLst/>
            <a:ahLst/>
            <a:cxnLst/>
            <a:rect l="l" t="t" r="r" b="b"/>
            <a:pathLst>
              <a:path w="982006" h="1883945">
                <a:moveTo>
                  <a:pt x="0" y="0"/>
                </a:moveTo>
                <a:lnTo>
                  <a:pt x="982007" y="0"/>
                </a:lnTo>
                <a:lnTo>
                  <a:pt x="982007" y="1883946"/>
                </a:lnTo>
                <a:lnTo>
                  <a:pt x="0" y="188394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27" name="Freeform 27"/>
          <p:cNvSpPr/>
          <p:nvPr/>
        </p:nvSpPr>
        <p:spPr>
          <a:xfrm>
            <a:off x="14074578" y="8316327"/>
            <a:ext cx="982006" cy="1883945"/>
          </a:xfrm>
          <a:custGeom>
            <a:avLst/>
            <a:gdLst/>
            <a:ahLst/>
            <a:cxnLst/>
            <a:rect l="l" t="t" r="r" b="b"/>
            <a:pathLst>
              <a:path w="982006" h="1883945">
                <a:moveTo>
                  <a:pt x="0" y="0"/>
                </a:moveTo>
                <a:lnTo>
                  <a:pt x="982006" y="0"/>
                </a:lnTo>
                <a:lnTo>
                  <a:pt x="982006" y="1883946"/>
                </a:lnTo>
                <a:lnTo>
                  <a:pt x="0" y="188394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28" name="Freeform 28"/>
          <p:cNvSpPr/>
          <p:nvPr/>
        </p:nvSpPr>
        <p:spPr>
          <a:xfrm>
            <a:off x="15229722" y="8316327"/>
            <a:ext cx="982006" cy="1883945"/>
          </a:xfrm>
          <a:custGeom>
            <a:avLst/>
            <a:gdLst/>
            <a:ahLst/>
            <a:cxnLst/>
            <a:rect l="l" t="t" r="r" b="b"/>
            <a:pathLst>
              <a:path w="982006" h="1883945">
                <a:moveTo>
                  <a:pt x="0" y="0"/>
                </a:moveTo>
                <a:lnTo>
                  <a:pt x="982006" y="0"/>
                </a:lnTo>
                <a:lnTo>
                  <a:pt x="982006" y="1883946"/>
                </a:lnTo>
                <a:lnTo>
                  <a:pt x="0" y="188394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29" name="Freeform 29"/>
          <p:cNvSpPr/>
          <p:nvPr/>
        </p:nvSpPr>
        <p:spPr>
          <a:xfrm>
            <a:off x="16383178" y="8316327"/>
            <a:ext cx="982006" cy="1883945"/>
          </a:xfrm>
          <a:custGeom>
            <a:avLst/>
            <a:gdLst/>
            <a:ahLst/>
            <a:cxnLst/>
            <a:rect l="l" t="t" r="r" b="b"/>
            <a:pathLst>
              <a:path w="982006" h="1883945">
                <a:moveTo>
                  <a:pt x="0" y="0"/>
                </a:moveTo>
                <a:lnTo>
                  <a:pt x="982006" y="0"/>
                </a:lnTo>
                <a:lnTo>
                  <a:pt x="982006" y="1883946"/>
                </a:lnTo>
                <a:lnTo>
                  <a:pt x="0" y="188394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30" name="TextBox 30"/>
          <p:cNvSpPr txBox="1"/>
          <p:nvPr/>
        </p:nvSpPr>
        <p:spPr>
          <a:xfrm>
            <a:off x="703628" y="1948485"/>
            <a:ext cx="16865234" cy="5782001"/>
          </a:xfrm>
          <a:prstGeom prst="rect">
            <a:avLst/>
          </a:prstGeom>
        </p:spPr>
        <p:txBody>
          <a:bodyPr lIns="0" tIns="0" rIns="0" bIns="0" rtlCol="0" anchor="t">
            <a:spAutoFit/>
          </a:bodyPr>
          <a:lstStyle/>
          <a:p>
            <a:pPr algn="ctr">
              <a:lnSpc>
                <a:spcPts val="3300"/>
              </a:lnSpc>
            </a:pPr>
          </a:p>
          <a:p>
            <a:pPr algn="l">
              <a:lnSpc>
                <a:spcPts val="3300"/>
              </a:lnSpc>
            </a:pPr>
            <a:r>
              <a:rPr lang="en-US" sz="2360">
                <a:solidFill>
                  <a:srgbClr val="000000"/>
                </a:solidFill>
                <a:latin typeface="字由点字仙侠体"/>
                <a:ea typeface="字由点字仙侠体"/>
                <a:cs typeface="字由点字仙侠体"/>
                <a:sym typeface="字由点字仙侠体"/>
              </a:rPr>
              <a:t>看上去有些歪斜的经典古希腊柱子在时间的打磨过后，连工匠精心雕刻的文字都近乎被磨平。如果是旧时代贵族的私人花园，这样足够唬人的铭文或许能够防住不请自来的人。但在海底，这样文字模糊不清，只剩下深深浅浅的沟壑的柱子大概只有海马愿意来闲逛了。</a:t>
            </a:r>
            <a:endParaRPr lang="en-US" sz="2360">
              <a:solidFill>
                <a:srgbClr val="000000"/>
              </a:solidFill>
              <a:latin typeface="字由点字仙侠体"/>
              <a:ea typeface="字由点字仙侠体"/>
              <a:cs typeface="字由点字仙侠体"/>
              <a:sym typeface="字由点字仙侠体"/>
            </a:endParaRPr>
          </a:p>
          <a:p>
            <a:pPr algn="l">
              <a:lnSpc>
                <a:spcPts val="3300"/>
              </a:lnSpc>
            </a:pPr>
          </a:p>
          <a:p>
            <a:pPr algn="l">
              <a:lnSpc>
                <a:spcPts val="3300"/>
              </a:lnSpc>
            </a:pPr>
            <a:r>
              <a:rPr lang="en-US" sz="2360">
                <a:solidFill>
                  <a:srgbClr val="000000"/>
                </a:solidFill>
                <a:latin typeface="字由点字仙侠体"/>
                <a:ea typeface="字由点字仙侠体"/>
                <a:cs typeface="字由点字仙侠体"/>
                <a:sym typeface="字由点字仙侠体"/>
              </a:rPr>
              <a:t>在海底，走的每一步都会溅起一大片沙土。每当有沙子蹭过残存柱子的底端或是暗沉黏腻的海草旁边时，总会惊起几只胆小的海马。它们会从海草当中飞快地游出来，紧接着探头探脑地观察我们这几位不小心打扰他们清净的人类。在确认我们不会做出任何有攻击性的举动之后，海马会大着胆子用他们粗糙的尾部来钩我的手指。这让我想起了旧世界的海洋馆互动项目，虽然那时候的海马看上去要比他们的同类要呆滞更多。这里的海马看上去要恐怖更多，通体黑色之上是红得滴血的尖刺。我猜我不会想知道激怒这只温顺海马的后果的。</a:t>
            </a:r>
            <a:endParaRPr lang="en-US" sz="2360">
              <a:solidFill>
                <a:srgbClr val="000000"/>
              </a:solidFill>
              <a:latin typeface="字由点字仙侠体"/>
              <a:ea typeface="字由点字仙侠体"/>
              <a:cs typeface="字由点字仙侠体"/>
              <a:sym typeface="字由点字仙侠体"/>
            </a:endParaRPr>
          </a:p>
          <a:p>
            <a:pPr algn="l">
              <a:lnSpc>
                <a:spcPts val="3300"/>
              </a:lnSpc>
            </a:pPr>
          </a:p>
          <a:p>
            <a:pPr algn="l">
              <a:lnSpc>
                <a:spcPts val="3300"/>
              </a:lnSpc>
            </a:pPr>
            <a:r>
              <a:rPr lang="en-US" sz="2360">
                <a:solidFill>
                  <a:srgbClr val="000000"/>
                </a:solidFill>
                <a:latin typeface="字由点字仙侠体"/>
                <a:ea typeface="字由点字仙侠体"/>
                <a:cs typeface="字由点字仙侠体"/>
                <a:sym typeface="字由点字仙侠体"/>
              </a:rPr>
              <a:t>海马并不是这里唯一的居民。在和海马互动的间隙，好几波鳗鱼群从我们的身旁游过。巨大的尾鳍让他们游得快而敏捷，他们甚至看上去比我们探险队里最高的队员还要高。我丝毫不会怀疑它一尾巴就能把我扇回入口的鱼嘴那里。相比海马，这些鳗鱼更像是有秩序的车队，看都不看我们一眼。南瓜大小的眼珠盯着海底深处，好像在宣告人类的渺小。</a:t>
            </a:r>
            <a:endParaRPr lang="en-US" sz="2360">
              <a:solidFill>
                <a:srgbClr val="000000"/>
              </a:solidFill>
              <a:latin typeface="字由点字仙侠体"/>
              <a:ea typeface="字由点字仙侠体"/>
              <a:cs typeface="字由点字仙侠体"/>
              <a:sym typeface="字由点字仙侠体"/>
            </a:endParaRPr>
          </a:p>
        </p:txBody>
      </p:sp>
      <p:sp>
        <p:nvSpPr>
          <p:cNvPr id="31" name="Freeform 31"/>
          <p:cNvSpPr/>
          <p:nvPr/>
        </p:nvSpPr>
        <p:spPr>
          <a:xfrm>
            <a:off x="235343" y="6085127"/>
            <a:ext cx="2640953" cy="4114800"/>
          </a:xfrm>
          <a:custGeom>
            <a:avLst/>
            <a:gdLst/>
            <a:ahLst/>
            <a:cxnLst/>
            <a:rect l="l" t="t" r="r" b="b"/>
            <a:pathLst>
              <a:path w="2640953" h="4114800">
                <a:moveTo>
                  <a:pt x="0" y="0"/>
                </a:moveTo>
                <a:lnTo>
                  <a:pt x="2640953" y="0"/>
                </a:lnTo>
                <a:lnTo>
                  <a:pt x="2640953" y="4114800"/>
                </a:lnTo>
                <a:lnTo>
                  <a:pt x="0" y="4114800"/>
                </a:lnTo>
                <a:lnTo>
                  <a:pt x="0" y="0"/>
                </a:lnTo>
                <a:close/>
              </a:path>
            </a:pathLst>
          </a:custGeom>
          <a:blipFill>
            <a:blip r:embed="rId7">
              <a:alphaModFix amt="31000"/>
              <a:extLst>
                <a:ext uri="{96DAC541-7B7A-43D3-8B79-37D633B846F1}">
                  <asvg:svgBlip xmlns:asvg="http://schemas.microsoft.com/office/drawing/2016/SVG/main" r:embed="rId8"/>
                </a:ext>
              </a:extLst>
            </a:blip>
            <a:stretch>
              <a:fillRect/>
            </a:stretch>
          </a:blipFill>
        </p:spPr>
      </p:sp>
      <p:sp>
        <p:nvSpPr>
          <p:cNvPr id="32" name="TextBox 32"/>
          <p:cNvSpPr txBox="1"/>
          <p:nvPr/>
        </p:nvSpPr>
        <p:spPr>
          <a:xfrm>
            <a:off x="8179218" y="290514"/>
            <a:ext cx="2677372" cy="923925"/>
          </a:xfrm>
          <a:prstGeom prst="rect">
            <a:avLst/>
          </a:prstGeom>
        </p:spPr>
        <p:txBody>
          <a:bodyPr lIns="0" tIns="0" rIns="0" bIns="0" rtlCol="0" anchor="t">
            <a:spAutoFit/>
          </a:bodyPr>
          <a:lstStyle/>
          <a:p>
            <a:pPr algn="l">
              <a:lnSpc>
                <a:spcPts val="3600"/>
              </a:lnSpc>
            </a:pPr>
            <a:r>
              <a:rPr lang="en-US" sz="3000" b="1" spc="150">
                <a:solidFill>
                  <a:srgbClr val="000000"/>
                </a:solidFill>
                <a:latin typeface="思源黑体 Heavy"/>
                <a:ea typeface="思源黑体 Heavy"/>
                <a:cs typeface="思源黑体 Heavy"/>
                <a:sym typeface="思源黑体 Heavy"/>
              </a:rPr>
              <a:t>湮没之径</a:t>
            </a:r>
            <a:endParaRPr lang="en-US" sz="3000" b="1" spc="150">
              <a:solidFill>
                <a:srgbClr val="000000"/>
              </a:solidFill>
              <a:latin typeface="思源黑体 Heavy"/>
              <a:ea typeface="思源黑体 Heavy"/>
              <a:cs typeface="思源黑体 Heavy"/>
              <a:sym typeface="思源黑体 Heavy"/>
            </a:endParaRPr>
          </a:p>
          <a:p>
            <a:pPr algn="l">
              <a:lnSpc>
                <a:spcPts val="3600"/>
              </a:lnSpc>
            </a:pPr>
            <a:r>
              <a:rPr lang="en-US" sz="3000" b="1" spc="150">
                <a:solidFill>
                  <a:srgbClr val="000000"/>
                </a:solidFill>
                <a:latin typeface="思源黑体 Heavy"/>
                <a:ea typeface="思源黑体 Heavy"/>
                <a:cs typeface="思源黑体 Heavy"/>
                <a:sym typeface="思源黑体 Heavy"/>
              </a:rPr>
              <a:t>具体场景</a:t>
            </a:r>
            <a:endParaRPr lang="en-US" sz="3000" b="1" spc="150">
              <a:solidFill>
                <a:srgbClr val="000000"/>
              </a:solidFill>
              <a:latin typeface="思源黑体 Heavy"/>
              <a:ea typeface="思源黑体 Heavy"/>
              <a:cs typeface="思源黑体 Heavy"/>
              <a:sym typeface="思源黑体 Heavy"/>
            </a:endParaRPr>
          </a:p>
        </p:txBody>
      </p:sp>
      <p:sp>
        <p:nvSpPr>
          <p:cNvPr id="33" name="Freeform 33"/>
          <p:cNvSpPr/>
          <p:nvPr/>
        </p:nvSpPr>
        <p:spPr>
          <a:xfrm>
            <a:off x="1296265" y="6258927"/>
            <a:ext cx="2640953" cy="4114800"/>
          </a:xfrm>
          <a:custGeom>
            <a:avLst/>
            <a:gdLst/>
            <a:ahLst/>
            <a:cxnLst/>
            <a:rect l="l" t="t" r="r" b="b"/>
            <a:pathLst>
              <a:path w="2640953" h="4114800">
                <a:moveTo>
                  <a:pt x="0" y="0"/>
                </a:moveTo>
                <a:lnTo>
                  <a:pt x="2640953" y="0"/>
                </a:lnTo>
                <a:lnTo>
                  <a:pt x="2640953" y="4114800"/>
                </a:lnTo>
                <a:lnTo>
                  <a:pt x="0" y="4114800"/>
                </a:lnTo>
                <a:lnTo>
                  <a:pt x="0" y="0"/>
                </a:lnTo>
                <a:close/>
              </a:path>
            </a:pathLst>
          </a:custGeom>
          <a:blipFill>
            <a:blip r:embed="rId7">
              <a:alphaModFix amt="31000"/>
              <a:extLst>
                <a:ext uri="{96DAC541-7B7A-43D3-8B79-37D633B846F1}">
                  <asvg:svgBlip xmlns:asvg="http://schemas.microsoft.com/office/drawing/2016/SVG/main" r:embed="rId8"/>
                </a:ext>
              </a:extLst>
            </a:blip>
            <a:stretch>
              <a:fillRect/>
            </a:stretch>
          </a:blipFill>
        </p:spPr>
      </p:sp>
      <p:sp>
        <p:nvSpPr>
          <p:cNvPr id="34" name="Freeform 34"/>
          <p:cNvSpPr/>
          <p:nvPr/>
        </p:nvSpPr>
        <p:spPr>
          <a:xfrm>
            <a:off x="2876296" y="6085127"/>
            <a:ext cx="2640953" cy="4114800"/>
          </a:xfrm>
          <a:custGeom>
            <a:avLst/>
            <a:gdLst/>
            <a:ahLst/>
            <a:cxnLst/>
            <a:rect l="l" t="t" r="r" b="b"/>
            <a:pathLst>
              <a:path w="2640953" h="4114800">
                <a:moveTo>
                  <a:pt x="0" y="0"/>
                </a:moveTo>
                <a:lnTo>
                  <a:pt x="2640954" y="0"/>
                </a:lnTo>
                <a:lnTo>
                  <a:pt x="2640954" y="4114800"/>
                </a:lnTo>
                <a:lnTo>
                  <a:pt x="0" y="4114800"/>
                </a:lnTo>
                <a:lnTo>
                  <a:pt x="0" y="0"/>
                </a:lnTo>
                <a:close/>
              </a:path>
            </a:pathLst>
          </a:custGeom>
          <a:blipFill>
            <a:blip r:embed="rId7">
              <a:alphaModFix amt="31000"/>
              <a:extLst>
                <a:ext uri="{96DAC541-7B7A-43D3-8B79-37D633B846F1}">
                  <asvg:svgBlip xmlns:asvg="http://schemas.microsoft.com/office/drawing/2016/SVG/main" r:embed="rId8"/>
                </a:ext>
              </a:extLst>
            </a:blip>
            <a:stretch>
              <a:fillRect/>
            </a:stretch>
          </a:blipFill>
        </p:spPr>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a:off x="7153036" y="8888973"/>
            <a:ext cx="4261013" cy="4261013"/>
          </a:xfrm>
          <a:custGeom>
            <a:avLst/>
            <a:gdLst/>
            <a:ahLst/>
            <a:cxnLst/>
            <a:rect l="l" t="t" r="r" b="b"/>
            <a:pathLst>
              <a:path w="4261013" h="4261013">
                <a:moveTo>
                  <a:pt x="0" y="0"/>
                </a:moveTo>
                <a:lnTo>
                  <a:pt x="4261013" y="0"/>
                </a:lnTo>
                <a:lnTo>
                  <a:pt x="4261013" y="4261013"/>
                </a:lnTo>
                <a:lnTo>
                  <a:pt x="0" y="4261013"/>
                </a:lnTo>
                <a:lnTo>
                  <a:pt x="0" y="0"/>
                </a:lnTo>
                <a:close/>
              </a:path>
            </a:pathLst>
          </a:custGeom>
          <a:blipFill>
            <a:blip r:embed="rId1">
              <a:extLst>
                <a:ext uri="{96DAC541-7B7A-43D3-8B79-37D633B846F1}">
                  <asvg:svgBlip xmlns:asvg="http://schemas.microsoft.com/office/drawing/2016/SVG/main" r:embed="rId2"/>
                </a:ext>
              </a:extLst>
            </a:blip>
            <a:stretch>
              <a:fillRect/>
            </a:stretch>
          </a:blipFill>
        </p:spPr>
      </p:sp>
      <p:sp>
        <p:nvSpPr>
          <p:cNvPr id="3" name="Freeform 3"/>
          <p:cNvSpPr/>
          <p:nvPr/>
        </p:nvSpPr>
        <p:spPr>
          <a:xfrm rot="997003">
            <a:off x="-3685997" y="-1449032"/>
            <a:ext cx="13974533" cy="13974533"/>
          </a:xfrm>
          <a:custGeom>
            <a:avLst/>
            <a:gdLst/>
            <a:ahLst/>
            <a:cxnLst/>
            <a:rect l="l" t="t" r="r" b="b"/>
            <a:pathLst>
              <a:path w="13974533" h="13974533">
                <a:moveTo>
                  <a:pt x="0" y="0"/>
                </a:moveTo>
                <a:lnTo>
                  <a:pt x="13974533" y="0"/>
                </a:lnTo>
                <a:lnTo>
                  <a:pt x="13974533" y="13974533"/>
                </a:lnTo>
                <a:lnTo>
                  <a:pt x="0" y="13974533"/>
                </a:lnTo>
                <a:lnTo>
                  <a:pt x="0" y="0"/>
                </a:lnTo>
                <a:close/>
              </a:path>
            </a:pathLst>
          </a:custGeom>
          <a:blipFill>
            <a:blip r:embed="rId3">
              <a:alphaModFix amt="89000"/>
            </a:blip>
            <a:stretch>
              <a:fillRect/>
            </a:stretch>
          </a:blipFill>
        </p:spPr>
      </p:sp>
      <p:sp>
        <p:nvSpPr>
          <p:cNvPr id="4" name="TextBox 4"/>
          <p:cNvSpPr txBox="1"/>
          <p:nvPr/>
        </p:nvSpPr>
        <p:spPr>
          <a:xfrm>
            <a:off x="254046" y="1602198"/>
            <a:ext cx="6094447" cy="1095375"/>
          </a:xfrm>
          <a:prstGeom prst="rect">
            <a:avLst/>
          </a:prstGeom>
        </p:spPr>
        <p:txBody>
          <a:bodyPr lIns="0" tIns="0" rIns="0" bIns="0" rtlCol="0" anchor="t">
            <a:spAutoFit/>
          </a:bodyPr>
          <a:lstStyle/>
          <a:p>
            <a:pPr algn="ctr">
              <a:lnSpc>
                <a:spcPts val="8640"/>
              </a:lnSpc>
            </a:pPr>
            <a:r>
              <a:rPr lang="en-US" sz="7200" b="1">
                <a:solidFill>
                  <a:srgbClr val="FFFFFF"/>
                </a:solidFill>
                <a:latin typeface="思源黑体 Heavy"/>
                <a:ea typeface="思源黑体 Heavy"/>
                <a:cs typeface="思源黑体 Heavy"/>
                <a:sym typeface="思源黑体 Heavy"/>
              </a:rPr>
              <a:t>THANK YOU</a:t>
            </a:r>
            <a:endParaRPr lang="en-US" sz="7200" b="1">
              <a:solidFill>
                <a:srgbClr val="FFFFFF"/>
              </a:solidFill>
              <a:latin typeface="思源黑体 Heavy"/>
              <a:ea typeface="思源黑体 Heavy"/>
              <a:cs typeface="思源黑体 Heavy"/>
              <a:sym typeface="思源黑体 Heavy"/>
            </a:endParaRPr>
          </a:p>
        </p:txBody>
      </p:sp>
      <p:sp>
        <p:nvSpPr>
          <p:cNvPr id="5" name="Freeform 5"/>
          <p:cNvSpPr/>
          <p:nvPr/>
        </p:nvSpPr>
        <p:spPr>
          <a:xfrm>
            <a:off x="5811772" y="399248"/>
            <a:ext cx="6943540" cy="8930598"/>
          </a:xfrm>
          <a:custGeom>
            <a:avLst/>
            <a:gdLst/>
            <a:ahLst/>
            <a:cxnLst/>
            <a:rect l="l" t="t" r="r" b="b"/>
            <a:pathLst>
              <a:path w="6943540" h="8930598">
                <a:moveTo>
                  <a:pt x="0" y="0"/>
                </a:moveTo>
                <a:lnTo>
                  <a:pt x="6943540" y="0"/>
                </a:lnTo>
                <a:lnTo>
                  <a:pt x="6943540" y="8930598"/>
                </a:lnTo>
                <a:lnTo>
                  <a:pt x="0" y="8930598"/>
                </a:lnTo>
                <a:lnTo>
                  <a:pt x="0" y="0"/>
                </a:lnTo>
                <a:close/>
              </a:path>
            </a:pathLst>
          </a:custGeom>
          <a:blipFill>
            <a:blip r:embed="rId4"/>
            <a:stretch>
              <a:fillRect/>
            </a:stretch>
          </a:blipFill>
        </p:spPr>
      </p:sp>
      <p:sp>
        <p:nvSpPr>
          <p:cNvPr id="6" name="TextBox 6"/>
          <p:cNvSpPr txBox="1"/>
          <p:nvPr/>
        </p:nvSpPr>
        <p:spPr>
          <a:xfrm>
            <a:off x="9678952" y="6993006"/>
            <a:ext cx="7580348" cy="1095375"/>
          </a:xfrm>
          <a:prstGeom prst="rect">
            <a:avLst/>
          </a:prstGeom>
        </p:spPr>
        <p:txBody>
          <a:bodyPr lIns="0" tIns="0" rIns="0" bIns="0" rtlCol="0" anchor="t">
            <a:spAutoFit/>
          </a:bodyPr>
          <a:lstStyle/>
          <a:p>
            <a:pPr algn="ctr">
              <a:lnSpc>
                <a:spcPts val="8640"/>
              </a:lnSpc>
            </a:pPr>
            <a:r>
              <a:rPr lang="en-US" sz="7200" b="1">
                <a:solidFill>
                  <a:srgbClr val="FFFFFF"/>
                </a:solidFill>
                <a:latin typeface="思源黑体 Heavy"/>
                <a:ea typeface="思源黑体 Heavy"/>
                <a:cs typeface="思源黑体 Heavy"/>
                <a:sym typeface="思源黑体 Heavy"/>
              </a:rPr>
              <a:t>FOR LISTENING</a:t>
            </a:r>
            <a:endParaRPr lang="en-US" sz="7200" b="1">
              <a:solidFill>
                <a:srgbClr val="FFFFFF"/>
              </a:solidFill>
              <a:latin typeface="思源黑体 Heavy"/>
              <a:ea typeface="思源黑体 Heavy"/>
              <a:cs typeface="思源黑体 Heavy"/>
              <a:sym typeface="思源黑体 Heavy"/>
            </a:endParaRPr>
          </a:p>
        </p:txBody>
      </p:sp>
      <p:sp>
        <p:nvSpPr>
          <p:cNvPr id="7" name="Freeform 7"/>
          <p:cNvSpPr/>
          <p:nvPr/>
        </p:nvSpPr>
        <p:spPr>
          <a:xfrm>
            <a:off x="15635037" y="814887"/>
            <a:ext cx="1933825" cy="367427"/>
          </a:xfrm>
          <a:custGeom>
            <a:avLst/>
            <a:gdLst/>
            <a:ahLst/>
            <a:cxnLst/>
            <a:rect l="l" t="t" r="r" b="b"/>
            <a:pathLst>
              <a:path w="1933825" h="367427">
                <a:moveTo>
                  <a:pt x="0" y="0"/>
                </a:moveTo>
                <a:lnTo>
                  <a:pt x="1933825" y="0"/>
                </a:lnTo>
                <a:lnTo>
                  <a:pt x="1933825" y="367427"/>
                </a:lnTo>
                <a:lnTo>
                  <a:pt x="0" y="367427"/>
                </a:lnTo>
                <a:lnTo>
                  <a:pt x="0" y="0"/>
                </a:lnTo>
                <a:close/>
              </a:path>
            </a:pathLst>
          </a:custGeom>
          <a:blipFill>
            <a:blip r:embed="rId5"/>
            <a:stretch>
              <a:fillRect/>
            </a:stretch>
          </a:blipFill>
        </p:spPr>
      </p:sp>
    </p:spTree>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2270</Words>
  <Application>WPS 文字</Application>
  <PresentationFormat>On-screen Show (4:3)</PresentationFormat>
  <Paragraphs>128</Paragraphs>
  <Slides>10</Slides>
  <Notes>0</Notes>
  <HiddenSlides>0</HiddenSlides>
  <MMClips>0</MMClips>
  <ScaleCrop>false</ScaleCrop>
  <HeadingPairs>
    <vt:vector size="6" baseType="variant">
      <vt:variant>
        <vt:lpstr>已用的字体</vt:lpstr>
      </vt:variant>
      <vt:variant>
        <vt:i4>27</vt:i4>
      </vt:variant>
      <vt:variant>
        <vt:lpstr>主题</vt:lpstr>
      </vt:variant>
      <vt:variant>
        <vt:i4>1</vt:i4>
      </vt:variant>
      <vt:variant>
        <vt:lpstr>幻灯片标题</vt:lpstr>
      </vt:variant>
      <vt:variant>
        <vt:i4>10</vt:i4>
      </vt:variant>
    </vt:vector>
  </HeadingPairs>
  <TitlesOfParts>
    <vt:vector size="38" baseType="lpstr">
      <vt:lpstr>Arial</vt:lpstr>
      <vt:lpstr>宋体</vt:lpstr>
      <vt:lpstr>Wingdings</vt:lpstr>
      <vt:lpstr>思源黑体 Bold</vt:lpstr>
      <vt:lpstr>汉仪中黑KW</vt:lpstr>
      <vt:lpstr>思源黑体</vt:lpstr>
      <vt:lpstr>思源黑体 Heavy</vt:lpstr>
      <vt:lpstr>思源黑体 Thin</vt:lpstr>
      <vt:lpstr>字由点字典黑 Bold</vt:lpstr>
      <vt:lpstr>字由点字典黑</vt:lpstr>
      <vt:lpstr>可画尊碑-简</vt:lpstr>
      <vt:lpstr>字由点字仙侠体</vt:lpstr>
      <vt:lpstr>Thonburi</vt:lpstr>
      <vt:lpstr>微软雅黑</vt:lpstr>
      <vt:lpstr>汉仪旗黑</vt:lpstr>
      <vt:lpstr>宋体</vt:lpstr>
      <vt:lpstr>Arial Unicode MS</vt:lpstr>
      <vt:lpstr>Calibri</vt:lpstr>
      <vt:lpstr>Helvetica Neue</vt:lpstr>
      <vt:lpstr>汉仪书宋二KW</vt:lpstr>
      <vt:lpstr>可画尊碑-简</vt:lpstr>
      <vt:lpstr>字由点字仙侠体</vt:lpstr>
      <vt:lpstr>字由点字典黑 Bold</vt:lpstr>
      <vt:lpstr>思源黑体 Bold</vt:lpstr>
      <vt:lpstr>思源黑体 Heavy</vt:lpstr>
      <vt:lpstr>思源黑体 Thin</vt:lpstr>
      <vt:lpstr>苹方-简</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赛乐园 阶段性成果展示</dc:title>
  <dc:creator/>
  <cp:lastModifiedBy>徐双荣</cp:lastModifiedBy>
  <cp:revision>2</cp:revision>
  <dcterms:created xsi:type="dcterms:W3CDTF">2025-04-06T04:53:28Z</dcterms:created>
  <dcterms:modified xsi:type="dcterms:W3CDTF">2025-04-06T04:53:28Z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D4291CB9C738C3DFC308F2673501615D_43</vt:lpwstr>
  </property>
  <property fmtid="{D5CDD505-2E9C-101B-9397-08002B2CF9AE}" pid="3" name="KSOProductBuildVer">
    <vt:lpwstr>2052-7.2.2.8955</vt:lpwstr>
  </property>
</Properties>
</file>